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wmf" ContentType="image/x-wm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302" r:id="rId2"/>
    <p:sldId id="257" r:id="rId3"/>
    <p:sldId id="261" r:id="rId4"/>
    <p:sldId id="258" r:id="rId5"/>
    <p:sldId id="259" r:id="rId6"/>
    <p:sldId id="260" r:id="rId7"/>
    <p:sldId id="262" r:id="rId8"/>
    <p:sldId id="263" r:id="rId9"/>
    <p:sldId id="264" r:id="rId10"/>
    <p:sldId id="266" r:id="rId11"/>
    <p:sldId id="265" r:id="rId12"/>
    <p:sldId id="267" r:id="rId13"/>
    <p:sldId id="268" r:id="rId14"/>
    <p:sldId id="269" r:id="rId15"/>
    <p:sldId id="270" r:id="rId16"/>
    <p:sldId id="271" r:id="rId17"/>
    <p:sldId id="272" r:id="rId18"/>
    <p:sldId id="273" r:id="rId19"/>
    <p:sldId id="274" r:id="rId20"/>
    <p:sldId id="275" r:id="rId21"/>
    <p:sldId id="276" r:id="rId22"/>
    <p:sldId id="303" r:id="rId23"/>
    <p:sldId id="277" r:id="rId24"/>
    <p:sldId id="278" r:id="rId25"/>
    <p:sldId id="280" r:id="rId26"/>
    <p:sldId id="281" r:id="rId27"/>
    <p:sldId id="282" r:id="rId28"/>
    <p:sldId id="283" r:id="rId29"/>
    <p:sldId id="285" r:id="rId30"/>
    <p:sldId id="287" r:id="rId31"/>
    <p:sldId id="284" r:id="rId32"/>
    <p:sldId id="288" r:id="rId33"/>
    <p:sldId id="289" r:id="rId34"/>
    <p:sldId id="290" r:id="rId35"/>
    <p:sldId id="291" r:id="rId36"/>
    <p:sldId id="292" r:id="rId37"/>
    <p:sldId id="293" r:id="rId38"/>
    <p:sldId id="294" r:id="rId39"/>
    <p:sldId id="295" r:id="rId40"/>
    <p:sldId id="297" r:id="rId41"/>
    <p:sldId id="296" r:id="rId42"/>
    <p:sldId id="298" r:id="rId43"/>
    <p:sldId id="299" r:id="rId44"/>
    <p:sldId id="300" r:id="rId45"/>
    <p:sldId id="301"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84"/>
    <p:restoredTop sz="94737"/>
  </p:normalViewPr>
  <p:slideViewPr>
    <p:cSldViewPr snapToGrid="0" snapToObjects="1">
      <p:cViewPr varScale="1">
        <p:scale>
          <a:sx n="91" d="100"/>
          <a:sy n="91" d="100"/>
        </p:scale>
        <p:origin x="224" y="10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39.wmf"/><Relationship Id="rId4" Type="http://schemas.openxmlformats.org/officeDocument/2006/relationships/image" Target="../media/image140.wmf"/><Relationship Id="rId5" Type="http://schemas.openxmlformats.org/officeDocument/2006/relationships/image" Target="../media/image141.wmf"/><Relationship Id="rId6" Type="http://schemas.openxmlformats.org/officeDocument/2006/relationships/image" Target="../media/image142.wmf"/><Relationship Id="rId1" Type="http://schemas.openxmlformats.org/officeDocument/2006/relationships/image" Target="../media/image137.wmf"/><Relationship Id="rId2" Type="http://schemas.openxmlformats.org/officeDocument/2006/relationships/image" Target="../media/image13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9E4D54-6149-994E-A324-9C5F5026A8E6}" type="datetimeFigureOut">
              <a:rPr lang="en-US" smtClean="0"/>
              <a:t>6/13/17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E3B0CA-0459-D349-8941-A5C8DF91311B}" type="slidenum">
              <a:rPr lang="en-US" smtClean="0"/>
              <a:t>‹#›</a:t>
            </a:fld>
            <a:endParaRPr lang="en-US"/>
          </a:p>
        </p:txBody>
      </p:sp>
    </p:spTree>
    <p:extLst>
      <p:ext uri="{BB962C8B-B14F-4D97-AF65-F5344CB8AC3E}">
        <p14:creationId xmlns:p14="http://schemas.microsoft.com/office/powerpoint/2010/main" val="295302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60490382-4C18-4936-B14C-381E8EE7B490}"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6/19/17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43DE6CD-A3BB-491E-A171-CBF087D9E57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38AFD57-BA00-453C-A567-3462CD47611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533400" y="763588"/>
            <a:ext cx="6705600"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Tree>
    <p:extLst>
      <p:ext uri="{BB962C8B-B14F-4D97-AF65-F5344CB8AC3E}">
        <p14:creationId xmlns:p14="http://schemas.microsoft.com/office/powerpoint/2010/main" val="294015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E3B0CA-0459-D349-8941-A5C8DF91311B}" type="slidenum">
              <a:rPr lang="en-US" smtClean="0"/>
              <a:t>10</a:t>
            </a:fld>
            <a:endParaRPr lang="en-US"/>
          </a:p>
        </p:txBody>
      </p:sp>
    </p:spTree>
    <p:extLst>
      <p:ext uri="{BB962C8B-B14F-4D97-AF65-F5344CB8AC3E}">
        <p14:creationId xmlns:p14="http://schemas.microsoft.com/office/powerpoint/2010/main" val="3196866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de-DE" smtClean="0"/>
              <a:t>Daniel Seeliger</a:t>
            </a:r>
            <a:endParaRPr lang="en-US"/>
          </a:p>
        </p:txBody>
      </p:sp>
      <p:sp>
        <p:nvSpPr>
          <p:cNvPr id="5" name="Footer Placeholder 4"/>
          <p:cNvSpPr>
            <a:spLocks noGrp="1"/>
          </p:cNvSpPr>
          <p:nvPr>
            <p:ph type="ftr" sz="quarter" idx="11"/>
          </p:nvPr>
        </p:nvSpPr>
        <p:spPr/>
        <p:txBody>
          <a:bodyPr/>
          <a:lstStyle/>
          <a:p>
            <a:r>
              <a:rPr lang="en-US" smtClean="0"/>
              <a:t>Principles of Drug Discovery - University of Ulm 2017</a:t>
            </a:r>
            <a:endParaRPr lang="en-US"/>
          </a:p>
        </p:txBody>
      </p:sp>
      <p:sp>
        <p:nvSpPr>
          <p:cNvPr id="6" name="Slide Number Placeholder 5"/>
          <p:cNvSpPr>
            <a:spLocks noGrp="1"/>
          </p:cNvSpPr>
          <p:nvPr>
            <p:ph type="sldNum" sz="quarter" idx="12"/>
          </p:nvPr>
        </p:nvSpPr>
        <p:spPr/>
        <p:txBody>
          <a:bodyPr/>
          <a:lstStyle/>
          <a:p>
            <a:fld id="{BADB8957-87FF-D546-AEBE-02511A1FE624}" type="slidenum">
              <a:rPr lang="en-US" smtClean="0"/>
              <a:t>‹#›</a:t>
            </a:fld>
            <a:endParaRPr lang="en-US"/>
          </a:p>
        </p:txBody>
      </p:sp>
    </p:spTree>
    <p:extLst>
      <p:ext uri="{BB962C8B-B14F-4D97-AF65-F5344CB8AC3E}">
        <p14:creationId xmlns:p14="http://schemas.microsoft.com/office/powerpoint/2010/main" val="1836519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de-DE" smtClean="0"/>
              <a:t>Daniel Seeliger</a:t>
            </a:r>
            <a:endParaRPr lang="en-US"/>
          </a:p>
        </p:txBody>
      </p:sp>
      <p:sp>
        <p:nvSpPr>
          <p:cNvPr id="5" name="Footer Placeholder 4"/>
          <p:cNvSpPr>
            <a:spLocks noGrp="1"/>
          </p:cNvSpPr>
          <p:nvPr>
            <p:ph type="ftr" sz="quarter" idx="11"/>
          </p:nvPr>
        </p:nvSpPr>
        <p:spPr/>
        <p:txBody>
          <a:bodyPr/>
          <a:lstStyle/>
          <a:p>
            <a:r>
              <a:rPr lang="en-US" smtClean="0"/>
              <a:t>Principles of Drug Discovery - University of Ulm 2017</a:t>
            </a:r>
            <a:endParaRPr lang="en-US"/>
          </a:p>
        </p:txBody>
      </p:sp>
      <p:sp>
        <p:nvSpPr>
          <p:cNvPr id="6" name="Slide Number Placeholder 5"/>
          <p:cNvSpPr>
            <a:spLocks noGrp="1"/>
          </p:cNvSpPr>
          <p:nvPr>
            <p:ph type="sldNum" sz="quarter" idx="12"/>
          </p:nvPr>
        </p:nvSpPr>
        <p:spPr/>
        <p:txBody>
          <a:bodyPr/>
          <a:lstStyle/>
          <a:p>
            <a:fld id="{BADB8957-87FF-D546-AEBE-02511A1FE624}" type="slidenum">
              <a:rPr lang="en-US" smtClean="0"/>
              <a:t>‹#›</a:t>
            </a:fld>
            <a:endParaRPr lang="en-US"/>
          </a:p>
        </p:txBody>
      </p:sp>
    </p:spTree>
    <p:extLst>
      <p:ext uri="{BB962C8B-B14F-4D97-AF65-F5344CB8AC3E}">
        <p14:creationId xmlns:p14="http://schemas.microsoft.com/office/powerpoint/2010/main" val="277672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de-DE" smtClean="0"/>
              <a:t>Daniel Seeliger</a:t>
            </a:r>
            <a:endParaRPr lang="en-US"/>
          </a:p>
        </p:txBody>
      </p:sp>
      <p:sp>
        <p:nvSpPr>
          <p:cNvPr id="5" name="Footer Placeholder 4"/>
          <p:cNvSpPr>
            <a:spLocks noGrp="1"/>
          </p:cNvSpPr>
          <p:nvPr>
            <p:ph type="ftr" sz="quarter" idx="11"/>
          </p:nvPr>
        </p:nvSpPr>
        <p:spPr/>
        <p:txBody>
          <a:bodyPr/>
          <a:lstStyle/>
          <a:p>
            <a:r>
              <a:rPr lang="en-US" smtClean="0"/>
              <a:t>Principles of Drug Discovery - University of Ulm 2017</a:t>
            </a:r>
            <a:endParaRPr lang="en-US"/>
          </a:p>
        </p:txBody>
      </p:sp>
      <p:sp>
        <p:nvSpPr>
          <p:cNvPr id="6" name="Slide Number Placeholder 5"/>
          <p:cNvSpPr>
            <a:spLocks noGrp="1"/>
          </p:cNvSpPr>
          <p:nvPr>
            <p:ph type="sldNum" sz="quarter" idx="12"/>
          </p:nvPr>
        </p:nvSpPr>
        <p:spPr/>
        <p:txBody>
          <a:bodyPr/>
          <a:lstStyle/>
          <a:p>
            <a:fld id="{BADB8957-87FF-D546-AEBE-02511A1FE624}" type="slidenum">
              <a:rPr lang="en-US" smtClean="0"/>
              <a:t>‹#›</a:t>
            </a:fld>
            <a:endParaRPr lang="en-US"/>
          </a:p>
        </p:txBody>
      </p:sp>
    </p:spTree>
    <p:extLst>
      <p:ext uri="{BB962C8B-B14F-4D97-AF65-F5344CB8AC3E}">
        <p14:creationId xmlns:p14="http://schemas.microsoft.com/office/powerpoint/2010/main" val="351977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de-DE" smtClean="0"/>
              <a:t>Daniel Seeliger</a:t>
            </a:r>
            <a:endParaRPr lang="en-US"/>
          </a:p>
        </p:txBody>
      </p:sp>
      <p:sp>
        <p:nvSpPr>
          <p:cNvPr id="5" name="Footer Placeholder 4"/>
          <p:cNvSpPr>
            <a:spLocks noGrp="1"/>
          </p:cNvSpPr>
          <p:nvPr>
            <p:ph type="ftr" sz="quarter" idx="11"/>
          </p:nvPr>
        </p:nvSpPr>
        <p:spPr/>
        <p:txBody>
          <a:bodyPr/>
          <a:lstStyle/>
          <a:p>
            <a:r>
              <a:rPr lang="en-US" smtClean="0"/>
              <a:t>Principles of Drug Discovery - University of Ulm 2017</a:t>
            </a:r>
            <a:endParaRPr lang="en-US"/>
          </a:p>
        </p:txBody>
      </p:sp>
      <p:sp>
        <p:nvSpPr>
          <p:cNvPr id="6" name="Slide Number Placeholder 5"/>
          <p:cNvSpPr>
            <a:spLocks noGrp="1"/>
          </p:cNvSpPr>
          <p:nvPr>
            <p:ph type="sldNum" sz="quarter" idx="12"/>
          </p:nvPr>
        </p:nvSpPr>
        <p:spPr/>
        <p:txBody>
          <a:bodyPr/>
          <a:lstStyle/>
          <a:p>
            <a:fld id="{BADB8957-87FF-D546-AEBE-02511A1FE624}" type="slidenum">
              <a:rPr lang="en-US" smtClean="0"/>
              <a:t>‹#›</a:t>
            </a:fld>
            <a:endParaRPr lang="en-US"/>
          </a:p>
        </p:txBody>
      </p:sp>
    </p:spTree>
    <p:extLst>
      <p:ext uri="{BB962C8B-B14F-4D97-AF65-F5344CB8AC3E}">
        <p14:creationId xmlns:p14="http://schemas.microsoft.com/office/powerpoint/2010/main" val="601484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de-DE" smtClean="0"/>
              <a:t>Daniel Seeliger</a:t>
            </a:r>
            <a:endParaRPr lang="en-US"/>
          </a:p>
        </p:txBody>
      </p:sp>
      <p:sp>
        <p:nvSpPr>
          <p:cNvPr id="5" name="Footer Placeholder 4"/>
          <p:cNvSpPr>
            <a:spLocks noGrp="1"/>
          </p:cNvSpPr>
          <p:nvPr>
            <p:ph type="ftr" sz="quarter" idx="11"/>
          </p:nvPr>
        </p:nvSpPr>
        <p:spPr/>
        <p:txBody>
          <a:bodyPr/>
          <a:lstStyle/>
          <a:p>
            <a:r>
              <a:rPr lang="en-US" smtClean="0"/>
              <a:t>Principles of Drug Discovery - University of Ulm 2017</a:t>
            </a:r>
            <a:endParaRPr lang="en-US"/>
          </a:p>
        </p:txBody>
      </p:sp>
      <p:sp>
        <p:nvSpPr>
          <p:cNvPr id="6" name="Slide Number Placeholder 5"/>
          <p:cNvSpPr>
            <a:spLocks noGrp="1"/>
          </p:cNvSpPr>
          <p:nvPr>
            <p:ph type="sldNum" sz="quarter" idx="12"/>
          </p:nvPr>
        </p:nvSpPr>
        <p:spPr/>
        <p:txBody>
          <a:bodyPr/>
          <a:lstStyle/>
          <a:p>
            <a:fld id="{BADB8957-87FF-D546-AEBE-02511A1FE624}" type="slidenum">
              <a:rPr lang="en-US" smtClean="0"/>
              <a:t>‹#›</a:t>
            </a:fld>
            <a:endParaRPr lang="en-US"/>
          </a:p>
        </p:txBody>
      </p:sp>
    </p:spTree>
    <p:extLst>
      <p:ext uri="{BB962C8B-B14F-4D97-AF65-F5344CB8AC3E}">
        <p14:creationId xmlns:p14="http://schemas.microsoft.com/office/powerpoint/2010/main" val="9371204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de-DE" smtClean="0"/>
              <a:t>Daniel Seeliger</a:t>
            </a:r>
            <a:endParaRPr lang="en-US"/>
          </a:p>
        </p:txBody>
      </p:sp>
      <p:sp>
        <p:nvSpPr>
          <p:cNvPr id="6" name="Footer Placeholder 5"/>
          <p:cNvSpPr>
            <a:spLocks noGrp="1"/>
          </p:cNvSpPr>
          <p:nvPr>
            <p:ph type="ftr" sz="quarter" idx="11"/>
          </p:nvPr>
        </p:nvSpPr>
        <p:spPr/>
        <p:txBody>
          <a:bodyPr/>
          <a:lstStyle/>
          <a:p>
            <a:r>
              <a:rPr lang="en-US" smtClean="0"/>
              <a:t>Principles of Drug Discovery - University of Ulm 2017</a:t>
            </a:r>
            <a:endParaRPr lang="en-US"/>
          </a:p>
        </p:txBody>
      </p:sp>
      <p:sp>
        <p:nvSpPr>
          <p:cNvPr id="7" name="Slide Number Placeholder 6"/>
          <p:cNvSpPr>
            <a:spLocks noGrp="1"/>
          </p:cNvSpPr>
          <p:nvPr>
            <p:ph type="sldNum" sz="quarter" idx="12"/>
          </p:nvPr>
        </p:nvSpPr>
        <p:spPr/>
        <p:txBody>
          <a:bodyPr/>
          <a:lstStyle/>
          <a:p>
            <a:fld id="{BADB8957-87FF-D546-AEBE-02511A1FE624}" type="slidenum">
              <a:rPr lang="en-US" smtClean="0"/>
              <a:t>‹#›</a:t>
            </a:fld>
            <a:endParaRPr lang="en-US"/>
          </a:p>
        </p:txBody>
      </p:sp>
    </p:spTree>
    <p:extLst>
      <p:ext uri="{BB962C8B-B14F-4D97-AF65-F5344CB8AC3E}">
        <p14:creationId xmlns:p14="http://schemas.microsoft.com/office/powerpoint/2010/main" val="5376973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de-DE" smtClean="0"/>
              <a:t>Daniel Seeliger</a:t>
            </a:r>
            <a:endParaRPr lang="en-US"/>
          </a:p>
        </p:txBody>
      </p:sp>
      <p:sp>
        <p:nvSpPr>
          <p:cNvPr id="8" name="Footer Placeholder 7"/>
          <p:cNvSpPr>
            <a:spLocks noGrp="1"/>
          </p:cNvSpPr>
          <p:nvPr>
            <p:ph type="ftr" sz="quarter" idx="11"/>
          </p:nvPr>
        </p:nvSpPr>
        <p:spPr/>
        <p:txBody>
          <a:bodyPr/>
          <a:lstStyle/>
          <a:p>
            <a:r>
              <a:rPr lang="en-US" smtClean="0"/>
              <a:t>Principles of Drug Discovery - University of Ulm 2017</a:t>
            </a:r>
            <a:endParaRPr lang="en-US"/>
          </a:p>
        </p:txBody>
      </p:sp>
      <p:sp>
        <p:nvSpPr>
          <p:cNvPr id="9" name="Slide Number Placeholder 8"/>
          <p:cNvSpPr>
            <a:spLocks noGrp="1"/>
          </p:cNvSpPr>
          <p:nvPr>
            <p:ph type="sldNum" sz="quarter" idx="12"/>
          </p:nvPr>
        </p:nvSpPr>
        <p:spPr/>
        <p:txBody>
          <a:bodyPr/>
          <a:lstStyle/>
          <a:p>
            <a:fld id="{BADB8957-87FF-D546-AEBE-02511A1FE624}" type="slidenum">
              <a:rPr lang="en-US" smtClean="0"/>
              <a:t>‹#›</a:t>
            </a:fld>
            <a:endParaRPr lang="en-US"/>
          </a:p>
        </p:txBody>
      </p:sp>
    </p:spTree>
    <p:extLst>
      <p:ext uri="{BB962C8B-B14F-4D97-AF65-F5344CB8AC3E}">
        <p14:creationId xmlns:p14="http://schemas.microsoft.com/office/powerpoint/2010/main" val="468779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de-DE" smtClean="0"/>
              <a:t>Daniel Seeliger</a:t>
            </a:r>
            <a:endParaRPr lang="en-US"/>
          </a:p>
        </p:txBody>
      </p:sp>
      <p:sp>
        <p:nvSpPr>
          <p:cNvPr id="4" name="Footer Placeholder 3"/>
          <p:cNvSpPr>
            <a:spLocks noGrp="1"/>
          </p:cNvSpPr>
          <p:nvPr>
            <p:ph type="ftr" sz="quarter" idx="11"/>
          </p:nvPr>
        </p:nvSpPr>
        <p:spPr/>
        <p:txBody>
          <a:bodyPr/>
          <a:lstStyle/>
          <a:p>
            <a:r>
              <a:rPr lang="en-US" smtClean="0"/>
              <a:t>Principles of Drug Discovery - University of Ulm 2017</a:t>
            </a:r>
            <a:endParaRPr lang="en-US"/>
          </a:p>
        </p:txBody>
      </p:sp>
      <p:sp>
        <p:nvSpPr>
          <p:cNvPr id="5" name="Slide Number Placeholder 4"/>
          <p:cNvSpPr>
            <a:spLocks noGrp="1"/>
          </p:cNvSpPr>
          <p:nvPr>
            <p:ph type="sldNum" sz="quarter" idx="12"/>
          </p:nvPr>
        </p:nvSpPr>
        <p:spPr/>
        <p:txBody>
          <a:bodyPr/>
          <a:lstStyle/>
          <a:p>
            <a:fld id="{BADB8957-87FF-D546-AEBE-02511A1FE624}" type="slidenum">
              <a:rPr lang="en-US" smtClean="0"/>
              <a:t>‹#›</a:t>
            </a:fld>
            <a:endParaRPr lang="en-US"/>
          </a:p>
        </p:txBody>
      </p:sp>
    </p:spTree>
    <p:extLst>
      <p:ext uri="{BB962C8B-B14F-4D97-AF65-F5344CB8AC3E}">
        <p14:creationId xmlns:p14="http://schemas.microsoft.com/office/powerpoint/2010/main" val="1814199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BADB8957-87FF-D546-AEBE-02511A1FE624}" type="slidenum">
              <a:rPr lang="en-US" smtClean="0"/>
              <a:t>‹#›</a:t>
            </a:fld>
            <a:endParaRPr lang="en-US"/>
          </a:p>
        </p:txBody>
      </p:sp>
    </p:spTree>
    <p:extLst>
      <p:ext uri="{BB962C8B-B14F-4D97-AF65-F5344CB8AC3E}">
        <p14:creationId xmlns:p14="http://schemas.microsoft.com/office/powerpoint/2010/main" val="1271218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de-DE" smtClean="0"/>
              <a:t>Daniel Seeliger</a:t>
            </a:r>
            <a:endParaRPr lang="en-US"/>
          </a:p>
        </p:txBody>
      </p:sp>
      <p:sp>
        <p:nvSpPr>
          <p:cNvPr id="6" name="Footer Placeholder 5"/>
          <p:cNvSpPr>
            <a:spLocks noGrp="1"/>
          </p:cNvSpPr>
          <p:nvPr>
            <p:ph type="ftr" sz="quarter" idx="11"/>
          </p:nvPr>
        </p:nvSpPr>
        <p:spPr/>
        <p:txBody>
          <a:bodyPr/>
          <a:lstStyle/>
          <a:p>
            <a:r>
              <a:rPr lang="en-US" smtClean="0"/>
              <a:t>Principles of Drug Discovery - University of Ulm 2017</a:t>
            </a:r>
            <a:endParaRPr lang="en-US"/>
          </a:p>
        </p:txBody>
      </p:sp>
      <p:sp>
        <p:nvSpPr>
          <p:cNvPr id="7" name="Slide Number Placeholder 6"/>
          <p:cNvSpPr>
            <a:spLocks noGrp="1"/>
          </p:cNvSpPr>
          <p:nvPr>
            <p:ph type="sldNum" sz="quarter" idx="12"/>
          </p:nvPr>
        </p:nvSpPr>
        <p:spPr/>
        <p:txBody>
          <a:bodyPr/>
          <a:lstStyle/>
          <a:p>
            <a:fld id="{BADB8957-87FF-D546-AEBE-02511A1FE624}" type="slidenum">
              <a:rPr lang="en-US" smtClean="0"/>
              <a:t>‹#›</a:t>
            </a:fld>
            <a:endParaRPr lang="en-US"/>
          </a:p>
        </p:txBody>
      </p:sp>
    </p:spTree>
    <p:extLst>
      <p:ext uri="{BB962C8B-B14F-4D97-AF65-F5344CB8AC3E}">
        <p14:creationId xmlns:p14="http://schemas.microsoft.com/office/powerpoint/2010/main" val="510968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de-DE" smtClean="0"/>
              <a:t>Daniel Seeliger</a:t>
            </a:r>
            <a:endParaRPr lang="en-US"/>
          </a:p>
        </p:txBody>
      </p:sp>
      <p:sp>
        <p:nvSpPr>
          <p:cNvPr id="6" name="Footer Placeholder 5"/>
          <p:cNvSpPr>
            <a:spLocks noGrp="1"/>
          </p:cNvSpPr>
          <p:nvPr>
            <p:ph type="ftr" sz="quarter" idx="11"/>
          </p:nvPr>
        </p:nvSpPr>
        <p:spPr/>
        <p:txBody>
          <a:bodyPr/>
          <a:lstStyle/>
          <a:p>
            <a:r>
              <a:rPr lang="en-US" smtClean="0"/>
              <a:t>Principles of Drug Discovery - University of Ulm 2017</a:t>
            </a:r>
            <a:endParaRPr lang="en-US"/>
          </a:p>
        </p:txBody>
      </p:sp>
      <p:sp>
        <p:nvSpPr>
          <p:cNvPr id="7" name="Slide Number Placeholder 6"/>
          <p:cNvSpPr>
            <a:spLocks noGrp="1"/>
          </p:cNvSpPr>
          <p:nvPr>
            <p:ph type="sldNum" sz="quarter" idx="12"/>
          </p:nvPr>
        </p:nvSpPr>
        <p:spPr/>
        <p:txBody>
          <a:bodyPr/>
          <a:lstStyle/>
          <a:p>
            <a:fld id="{BADB8957-87FF-D546-AEBE-02511A1FE624}" type="slidenum">
              <a:rPr lang="en-US" smtClean="0"/>
              <a:t>‹#›</a:t>
            </a:fld>
            <a:endParaRPr lang="en-US"/>
          </a:p>
        </p:txBody>
      </p:sp>
    </p:spTree>
    <p:extLst>
      <p:ext uri="{BB962C8B-B14F-4D97-AF65-F5344CB8AC3E}">
        <p14:creationId xmlns:p14="http://schemas.microsoft.com/office/powerpoint/2010/main" val="193910213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smtClean="0"/>
              <a:t>Daniel Seeliger</a:t>
            </a: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Principles of Drug Discovery - University of Ulm 2017</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DB8957-87FF-D546-AEBE-02511A1FE624}" type="slidenum">
              <a:rPr lang="en-US" smtClean="0"/>
              <a:t>‹#›</a:t>
            </a:fld>
            <a:endParaRPr lang="en-US"/>
          </a:p>
        </p:txBody>
      </p:sp>
    </p:spTree>
    <p:extLst>
      <p:ext uri="{BB962C8B-B14F-4D97-AF65-F5344CB8AC3E}">
        <p14:creationId xmlns:p14="http://schemas.microsoft.com/office/powerpoint/2010/main" val="8564450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tiff"/><Relationship Id="rId6" Type="http://schemas.openxmlformats.org/officeDocument/2006/relationships/image" Target="../media/image31.tiff"/><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11.xml.rels><?xml version="1.0" encoding="UTF-8" standalone="yes"?>
<Relationships xmlns="http://schemas.openxmlformats.org/package/2006/relationships"><Relationship Id="rId3" Type="http://schemas.openxmlformats.org/officeDocument/2006/relationships/image" Target="../media/image33.tiff"/><Relationship Id="rId4" Type="http://schemas.openxmlformats.org/officeDocument/2006/relationships/image" Target="../media/image34.tiff"/><Relationship Id="rId5" Type="http://schemas.openxmlformats.org/officeDocument/2006/relationships/image" Target="../media/image35.tiff"/><Relationship Id="rId1" Type="http://schemas.openxmlformats.org/officeDocument/2006/relationships/slideLayout" Target="../slideLayouts/slideLayout7.xml"/><Relationship Id="rId2" Type="http://schemas.openxmlformats.org/officeDocument/2006/relationships/image" Target="../media/image32.emf"/></Relationships>
</file>

<file path=ppt/slides/_rels/slide12.xml.rels><?xml version="1.0" encoding="UTF-8" standalone="yes"?>
<Relationships xmlns="http://schemas.openxmlformats.org/package/2006/relationships"><Relationship Id="rId3" Type="http://schemas.openxmlformats.org/officeDocument/2006/relationships/image" Target="../media/image36.tiff"/><Relationship Id="rId4" Type="http://schemas.openxmlformats.org/officeDocument/2006/relationships/image" Target="../media/image37.tiff"/><Relationship Id="rId5" Type="http://schemas.openxmlformats.org/officeDocument/2006/relationships/image" Target="../media/image38.tiff"/><Relationship Id="rId1" Type="http://schemas.openxmlformats.org/officeDocument/2006/relationships/slideLayout" Target="../slideLayouts/slideLayout7.xml"/><Relationship Id="rId2" Type="http://schemas.openxmlformats.org/officeDocument/2006/relationships/image" Target="../media/image33.tiff"/></Relationships>
</file>

<file path=ppt/slides/_rels/slide13.xml.rels><?xml version="1.0" encoding="UTF-8" standalone="yes"?>
<Relationships xmlns="http://schemas.openxmlformats.org/package/2006/relationships"><Relationship Id="rId3" Type="http://schemas.openxmlformats.org/officeDocument/2006/relationships/image" Target="../media/image40.emf"/><Relationship Id="rId4" Type="http://schemas.openxmlformats.org/officeDocument/2006/relationships/image" Target="../media/image41.emf"/><Relationship Id="rId5" Type="http://schemas.openxmlformats.org/officeDocument/2006/relationships/image" Target="../media/image42.emf"/><Relationship Id="rId6" Type="http://schemas.openxmlformats.org/officeDocument/2006/relationships/image" Target="../media/image43.emf"/><Relationship Id="rId7" Type="http://schemas.openxmlformats.org/officeDocument/2006/relationships/image" Target="../media/image44.emf"/><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14.xml.rels><?xml version="1.0" encoding="UTF-8" standalone="yes"?>
<Relationships xmlns="http://schemas.openxmlformats.org/package/2006/relationships"><Relationship Id="rId3" Type="http://schemas.openxmlformats.org/officeDocument/2006/relationships/image" Target="../media/image45.emf"/><Relationship Id="rId4" Type="http://schemas.openxmlformats.org/officeDocument/2006/relationships/image" Target="../media/image46.emf"/><Relationship Id="rId1" Type="http://schemas.openxmlformats.org/officeDocument/2006/relationships/slideLayout" Target="../slideLayouts/slideLayout7.xml"/><Relationship Id="rId2" Type="http://schemas.openxmlformats.org/officeDocument/2006/relationships/image" Target="../media/image44.emf"/></Relationships>
</file>

<file path=ppt/slides/_rels/slide15.xml.rels><?xml version="1.0" encoding="UTF-8" standalone="yes"?>
<Relationships xmlns="http://schemas.openxmlformats.org/package/2006/relationships"><Relationship Id="rId3" Type="http://schemas.openxmlformats.org/officeDocument/2006/relationships/image" Target="../media/image47.emf"/><Relationship Id="rId4" Type="http://schemas.openxmlformats.org/officeDocument/2006/relationships/image" Target="../media/image48.emf"/><Relationship Id="rId5" Type="http://schemas.openxmlformats.org/officeDocument/2006/relationships/image" Target="../media/image49.emf"/><Relationship Id="rId6" Type="http://schemas.openxmlformats.org/officeDocument/2006/relationships/image" Target="../media/image50.emf"/><Relationship Id="rId1" Type="http://schemas.openxmlformats.org/officeDocument/2006/relationships/slideLayout" Target="../slideLayouts/slideLayout7.xml"/><Relationship Id="rId2" Type="http://schemas.openxmlformats.org/officeDocument/2006/relationships/image" Target="../media/image45.emf"/></Relationships>
</file>

<file path=ppt/slides/_rels/slide16.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52.emf"/><Relationship Id="rId5" Type="http://schemas.openxmlformats.org/officeDocument/2006/relationships/image" Target="../media/image32.emf"/><Relationship Id="rId1" Type="http://schemas.openxmlformats.org/officeDocument/2006/relationships/slideLayout" Target="../slideLayouts/slideLayout7.xml"/><Relationship Id="rId2" Type="http://schemas.openxmlformats.org/officeDocument/2006/relationships/image" Target="../media/image15.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54.emf"/><Relationship Id="rId4" Type="http://schemas.openxmlformats.org/officeDocument/2006/relationships/image" Target="../media/image55.emf"/><Relationship Id="rId5" Type="http://schemas.openxmlformats.org/officeDocument/2006/relationships/image" Target="../media/image56.emf"/><Relationship Id="rId6" Type="http://schemas.openxmlformats.org/officeDocument/2006/relationships/image" Target="../media/image57.tiff"/><Relationship Id="rId1" Type="http://schemas.openxmlformats.org/officeDocument/2006/relationships/slideLayout" Target="../slideLayouts/slideLayout7.xml"/><Relationship Id="rId2" Type="http://schemas.openxmlformats.org/officeDocument/2006/relationships/image" Target="../media/image53.emf"/></Relationships>
</file>

<file path=ppt/slides/_rels/slide19.xml.rels><?xml version="1.0" encoding="UTF-8" standalone="yes"?>
<Relationships xmlns="http://schemas.openxmlformats.org/package/2006/relationships"><Relationship Id="rId3" Type="http://schemas.openxmlformats.org/officeDocument/2006/relationships/image" Target="../media/image47.emf"/><Relationship Id="rId4" Type="http://schemas.openxmlformats.org/officeDocument/2006/relationships/image" Target="../media/image48.emf"/><Relationship Id="rId5" Type="http://schemas.openxmlformats.org/officeDocument/2006/relationships/image" Target="../media/image59.emf"/><Relationship Id="rId6" Type="http://schemas.openxmlformats.org/officeDocument/2006/relationships/image" Target="../media/image60.png"/><Relationship Id="rId7" Type="http://schemas.openxmlformats.org/officeDocument/2006/relationships/image" Target="../media/image61.png"/><Relationship Id="rId8" Type="http://schemas.openxmlformats.org/officeDocument/2006/relationships/image" Target="../media/image62.png"/><Relationship Id="rId9" Type="http://schemas.openxmlformats.org/officeDocument/2006/relationships/image" Target="../media/image63.png"/><Relationship Id="rId1" Type="http://schemas.openxmlformats.org/officeDocument/2006/relationships/slideLayout" Target="../slideLayouts/slideLayout7.xml"/><Relationship Id="rId2" Type="http://schemas.openxmlformats.org/officeDocument/2006/relationships/image" Target="../media/image58.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5.emf"/><Relationship Id="rId4" Type="http://schemas.openxmlformats.org/officeDocument/2006/relationships/image" Target="../media/image66.emf"/><Relationship Id="rId5" Type="http://schemas.openxmlformats.org/officeDocument/2006/relationships/image" Target="../media/image67.emf"/><Relationship Id="rId6" Type="http://schemas.openxmlformats.org/officeDocument/2006/relationships/image" Target="../media/image68.emf"/><Relationship Id="rId7" Type="http://schemas.openxmlformats.org/officeDocument/2006/relationships/image" Target="../media/image69.emf"/><Relationship Id="rId8" Type="http://schemas.openxmlformats.org/officeDocument/2006/relationships/image" Target="../media/image70.emf"/><Relationship Id="rId9" Type="http://schemas.openxmlformats.org/officeDocument/2006/relationships/image" Target="../media/image71.emf"/><Relationship Id="rId1" Type="http://schemas.openxmlformats.org/officeDocument/2006/relationships/slideLayout" Target="../slideLayouts/slideLayout7.xml"/><Relationship Id="rId2" Type="http://schemas.openxmlformats.org/officeDocument/2006/relationships/image" Target="../media/image64.emf"/></Relationships>
</file>

<file path=ppt/slides/_rels/slide21.xml.rels><?xml version="1.0" encoding="UTF-8" standalone="yes"?>
<Relationships xmlns="http://schemas.openxmlformats.org/package/2006/relationships"><Relationship Id="rId3" Type="http://schemas.openxmlformats.org/officeDocument/2006/relationships/image" Target="../media/image73.emf"/><Relationship Id="rId4" Type="http://schemas.openxmlformats.org/officeDocument/2006/relationships/image" Target="../media/image74.emf"/><Relationship Id="rId5" Type="http://schemas.openxmlformats.org/officeDocument/2006/relationships/image" Target="../media/image75.emf"/><Relationship Id="rId6" Type="http://schemas.openxmlformats.org/officeDocument/2006/relationships/image" Target="../media/image76.emf"/><Relationship Id="rId7" Type="http://schemas.openxmlformats.org/officeDocument/2006/relationships/image" Target="../media/image77.emf"/><Relationship Id="rId8" Type="http://schemas.openxmlformats.org/officeDocument/2006/relationships/image" Target="../media/image78.emf"/><Relationship Id="rId9" Type="http://schemas.openxmlformats.org/officeDocument/2006/relationships/image" Target="../media/image79.emf"/><Relationship Id="rId1" Type="http://schemas.openxmlformats.org/officeDocument/2006/relationships/slideLayout" Target="../slideLayouts/slideLayout7.xml"/><Relationship Id="rId2" Type="http://schemas.openxmlformats.org/officeDocument/2006/relationships/image" Target="../media/image72.emf"/></Relationships>
</file>

<file path=ppt/slides/_rels/slide22.xml.rels><?xml version="1.0" encoding="UTF-8" standalone="yes"?>
<Relationships xmlns="http://schemas.openxmlformats.org/package/2006/relationships"><Relationship Id="rId3" Type="http://schemas.openxmlformats.org/officeDocument/2006/relationships/image" Target="../media/image81.emf"/><Relationship Id="rId4" Type="http://schemas.openxmlformats.org/officeDocument/2006/relationships/image" Target="../media/image82.emf"/><Relationship Id="rId5" Type="http://schemas.openxmlformats.org/officeDocument/2006/relationships/image" Target="../media/image83.emf"/><Relationship Id="rId6" Type="http://schemas.openxmlformats.org/officeDocument/2006/relationships/image" Target="../media/image84.emf"/><Relationship Id="rId7" Type="http://schemas.openxmlformats.org/officeDocument/2006/relationships/image" Target="../media/image85.emf"/><Relationship Id="rId8" Type="http://schemas.openxmlformats.org/officeDocument/2006/relationships/image" Target="../media/image86.emf"/><Relationship Id="rId9" Type="http://schemas.openxmlformats.org/officeDocument/2006/relationships/image" Target="../media/image72.emf"/><Relationship Id="rId1" Type="http://schemas.openxmlformats.org/officeDocument/2006/relationships/slideLayout" Target="../slideLayouts/slideLayout7.xml"/><Relationship Id="rId2" Type="http://schemas.openxmlformats.org/officeDocument/2006/relationships/image" Target="../media/image80.emf"/></Relationships>
</file>

<file path=ppt/slides/_rels/slide23.xml.rels><?xml version="1.0" encoding="UTF-8" standalone="yes"?>
<Relationships xmlns="http://schemas.openxmlformats.org/package/2006/relationships"><Relationship Id="rId3" Type="http://schemas.openxmlformats.org/officeDocument/2006/relationships/image" Target="../media/image88.emf"/><Relationship Id="rId4" Type="http://schemas.openxmlformats.org/officeDocument/2006/relationships/image" Target="../media/image89.emf"/><Relationship Id="rId5" Type="http://schemas.openxmlformats.org/officeDocument/2006/relationships/image" Target="../media/image90.emf"/><Relationship Id="rId6" Type="http://schemas.openxmlformats.org/officeDocument/2006/relationships/image" Target="../media/image91.emf"/><Relationship Id="rId7" Type="http://schemas.openxmlformats.org/officeDocument/2006/relationships/image" Target="../media/image92.emf"/><Relationship Id="rId8" Type="http://schemas.openxmlformats.org/officeDocument/2006/relationships/image" Target="../media/image93.emf"/><Relationship Id="rId1" Type="http://schemas.openxmlformats.org/officeDocument/2006/relationships/slideLayout" Target="../slideLayouts/slideLayout7.xml"/><Relationship Id="rId2" Type="http://schemas.openxmlformats.org/officeDocument/2006/relationships/image" Target="../media/image87.emf"/></Relationships>
</file>

<file path=ppt/slides/_rels/slide24.xml.rels><?xml version="1.0" encoding="UTF-8" standalone="yes"?>
<Relationships xmlns="http://schemas.openxmlformats.org/package/2006/relationships"><Relationship Id="rId3" Type="http://schemas.openxmlformats.org/officeDocument/2006/relationships/image" Target="../media/image95.emf"/><Relationship Id="rId4" Type="http://schemas.openxmlformats.org/officeDocument/2006/relationships/image" Target="../media/image96.emf"/><Relationship Id="rId5" Type="http://schemas.openxmlformats.org/officeDocument/2006/relationships/image" Target="../media/image97.png"/><Relationship Id="rId6" Type="http://schemas.openxmlformats.org/officeDocument/2006/relationships/image" Target="../media/image98.png"/><Relationship Id="rId1" Type="http://schemas.openxmlformats.org/officeDocument/2006/relationships/slideLayout" Target="../slideLayouts/slideLayout7.xml"/><Relationship Id="rId2" Type="http://schemas.openxmlformats.org/officeDocument/2006/relationships/image" Target="../media/image94.emf"/></Relationships>
</file>

<file path=ppt/slides/_rels/slide25.xml.rels><?xml version="1.0" encoding="UTF-8" standalone="yes"?>
<Relationships xmlns="http://schemas.openxmlformats.org/package/2006/relationships"><Relationship Id="rId3" Type="http://schemas.openxmlformats.org/officeDocument/2006/relationships/image" Target="../media/image99.emf"/><Relationship Id="rId4" Type="http://schemas.openxmlformats.org/officeDocument/2006/relationships/image" Target="../media/image100.png"/><Relationship Id="rId1" Type="http://schemas.openxmlformats.org/officeDocument/2006/relationships/slideLayout" Target="../slideLayouts/slideLayout7.xml"/><Relationship Id="rId2" Type="http://schemas.openxmlformats.org/officeDocument/2006/relationships/image" Target="../media/image90.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image" Target="../media/image103.tiff"/><Relationship Id="rId1" Type="http://schemas.openxmlformats.org/officeDocument/2006/relationships/slideLayout" Target="../slideLayouts/slideLayout7.xml"/><Relationship Id="rId2" Type="http://schemas.openxmlformats.org/officeDocument/2006/relationships/image" Target="../media/image10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4.png"/><Relationship Id="rId3" Type="http://schemas.openxmlformats.org/officeDocument/2006/relationships/image" Target="../media/image105.png"/></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5" Type="http://schemas.openxmlformats.org/officeDocument/2006/relationships/image" Target="../media/image4.tiff"/><Relationship Id="rId1" Type="http://schemas.openxmlformats.org/officeDocument/2006/relationships/slideLayout" Target="../slideLayouts/slideLayout7.xml"/><Relationship Id="rId2" Type="http://schemas.openxmlformats.org/officeDocument/2006/relationships/image" Target="../media/image1.tiff"/></Relationships>
</file>

<file path=ppt/slides/_rels/slide30.xml.rels><?xml version="1.0" encoding="UTF-8" standalone="yes"?>
<Relationships xmlns="http://schemas.openxmlformats.org/package/2006/relationships"><Relationship Id="rId3" Type="http://schemas.openxmlformats.org/officeDocument/2006/relationships/image" Target="../media/image107.png"/><Relationship Id="rId4" Type="http://schemas.openxmlformats.org/officeDocument/2006/relationships/image" Target="../media/image108.tiff"/><Relationship Id="rId5" Type="http://schemas.openxmlformats.org/officeDocument/2006/relationships/image" Target="../media/image109.tiff"/><Relationship Id="rId1" Type="http://schemas.openxmlformats.org/officeDocument/2006/relationships/slideLayout" Target="../slideLayouts/slideLayout2.xml"/><Relationship Id="rId2" Type="http://schemas.openxmlformats.org/officeDocument/2006/relationships/image" Target="../media/image10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3.png"/></Relationships>
</file>

<file path=ppt/slides/_rels/slide36.xml.rels><?xml version="1.0" encoding="UTF-8" standalone="yes"?>
<Relationships xmlns="http://schemas.openxmlformats.org/package/2006/relationships"><Relationship Id="rId3" Type="http://schemas.openxmlformats.org/officeDocument/2006/relationships/image" Target="../media/image115.tiff"/><Relationship Id="rId4" Type="http://schemas.openxmlformats.org/officeDocument/2006/relationships/image" Target="../media/image116.tiff"/><Relationship Id="rId5" Type="http://schemas.openxmlformats.org/officeDocument/2006/relationships/image" Target="../media/image117.tiff"/><Relationship Id="rId6" Type="http://schemas.openxmlformats.org/officeDocument/2006/relationships/image" Target="../media/image118.tiff"/><Relationship Id="rId7" Type="http://schemas.openxmlformats.org/officeDocument/2006/relationships/image" Target="../media/image119.tiff"/><Relationship Id="rId8" Type="http://schemas.openxmlformats.org/officeDocument/2006/relationships/image" Target="../media/image120.tiff"/><Relationship Id="rId9" Type="http://schemas.openxmlformats.org/officeDocument/2006/relationships/image" Target="../media/image121.tiff"/><Relationship Id="rId10" Type="http://schemas.openxmlformats.org/officeDocument/2006/relationships/image" Target="../media/image103.tiff"/><Relationship Id="rId1" Type="http://schemas.openxmlformats.org/officeDocument/2006/relationships/slideLayout" Target="../slideLayouts/slideLayout7.xml"/><Relationship Id="rId2" Type="http://schemas.openxmlformats.org/officeDocument/2006/relationships/image" Target="../media/image114.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2.emf"/></Relationships>
</file>

<file path=ppt/slides/_rels/slide38.xml.rels><?xml version="1.0" encoding="UTF-8" standalone="yes"?>
<Relationships xmlns="http://schemas.openxmlformats.org/package/2006/relationships"><Relationship Id="rId3" Type="http://schemas.openxmlformats.org/officeDocument/2006/relationships/image" Target="../media/image124.emf"/><Relationship Id="rId4" Type="http://schemas.openxmlformats.org/officeDocument/2006/relationships/image" Target="../media/image125.emf"/><Relationship Id="rId1" Type="http://schemas.openxmlformats.org/officeDocument/2006/relationships/slideLayout" Target="../slideLayouts/slideLayout7.xml"/><Relationship Id="rId2" Type="http://schemas.openxmlformats.org/officeDocument/2006/relationships/image" Target="../media/image123.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6.png"/><Relationship Id="rId3" Type="http://schemas.openxmlformats.org/officeDocument/2006/relationships/image" Target="../media/image12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emf"/><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129.emf"/><Relationship Id="rId4" Type="http://schemas.openxmlformats.org/officeDocument/2006/relationships/image" Target="../media/image130.emf"/><Relationship Id="rId5" Type="http://schemas.openxmlformats.org/officeDocument/2006/relationships/image" Target="../media/image131.emf"/><Relationship Id="rId6" Type="http://schemas.openxmlformats.org/officeDocument/2006/relationships/image" Target="../media/image132.emf"/><Relationship Id="rId7" Type="http://schemas.openxmlformats.org/officeDocument/2006/relationships/image" Target="../media/image133.emf"/><Relationship Id="rId8" Type="http://schemas.openxmlformats.org/officeDocument/2006/relationships/image" Target="../media/image134.emf"/><Relationship Id="rId9" Type="http://schemas.openxmlformats.org/officeDocument/2006/relationships/image" Target="../media/image135.emf"/><Relationship Id="rId10" Type="http://schemas.openxmlformats.org/officeDocument/2006/relationships/image" Target="../media/image136.emf"/><Relationship Id="rId1" Type="http://schemas.openxmlformats.org/officeDocument/2006/relationships/slideLayout" Target="../slideLayouts/slideLayout7.xml"/><Relationship Id="rId2" Type="http://schemas.openxmlformats.org/officeDocument/2006/relationships/image" Target="../media/image128.emf"/></Relationships>
</file>

<file path=ppt/slides/_rels/slide41.xml.rels><?xml version="1.0" encoding="UTF-8" standalone="yes"?>
<Relationships xmlns="http://schemas.openxmlformats.org/package/2006/relationships"><Relationship Id="rId11" Type="http://schemas.openxmlformats.org/officeDocument/2006/relationships/oleObject" Target="../embeddings/oleObject5.bin"/><Relationship Id="rId12" Type="http://schemas.openxmlformats.org/officeDocument/2006/relationships/image" Target="../media/image141.wmf"/><Relationship Id="rId13" Type="http://schemas.openxmlformats.org/officeDocument/2006/relationships/oleObject" Target="../embeddings/oleObject6.bin"/><Relationship Id="rId14" Type="http://schemas.openxmlformats.org/officeDocument/2006/relationships/image" Target="../media/image142.wmf"/><Relationship Id="rId15" Type="http://schemas.openxmlformats.org/officeDocument/2006/relationships/image" Target="../media/image143.emf"/><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oleObject" Target="../embeddings/oleObject1.bin"/><Relationship Id="rId4" Type="http://schemas.openxmlformats.org/officeDocument/2006/relationships/image" Target="../media/image137.wmf"/><Relationship Id="rId5" Type="http://schemas.openxmlformats.org/officeDocument/2006/relationships/oleObject" Target="../embeddings/oleObject2.bin"/><Relationship Id="rId6" Type="http://schemas.openxmlformats.org/officeDocument/2006/relationships/image" Target="../media/image138.wmf"/><Relationship Id="rId7" Type="http://schemas.openxmlformats.org/officeDocument/2006/relationships/oleObject" Target="../embeddings/oleObject3.bin"/><Relationship Id="rId8" Type="http://schemas.openxmlformats.org/officeDocument/2006/relationships/image" Target="../media/image139.wmf"/><Relationship Id="rId9" Type="http://schemas.openxmlformats.org/officeDocument/2006/relationships/oleObject" Target="../embeddings/oleObject4.bin"/><Relationship Id="rId10" Type="http://schemas.openxmlformats.org/officeDocument/2006/relationships/image" Target="../media/image140.w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67.emf"/><Relationship Id="rId5" Type="http://schemas.openxmlformats.org/officeDocument/2006/relationships/image" Target="../media/image68.emf"/><Relationship Id="rId1" Type="http://schemas.openxmlformats.org/officeDocument/2006/relationships/slideLayout" Target="../slideLayouts/slideLayout7.xml"/><Relationship Id="rId2" Type="http://schemas.openxmlformats.org/officeDocument/2006/relationships/image" Target="../media/image24.emf"/></Relationships>
</file>

<file path=ppt/slides/_rels/slide44.xml.rels><?xml version="1.0" encoding="UTF-8" standalone="yes"?>
<Relationships xmlns="http://schemas.openxmlformats.org/package/2006/relationships"><Relationship Id="rId3" Type="http://schemas.openxmlformats.org/officeDocument/2006/relationships/image" Target="../media/image93.emf"/><Relationship Id="rId4" Type="http://schemas.openxmlformats.org/officeDocument/2006/relationships/image" Target="../media/image5.png"/><Relationship Id="rId5" Type="http://schemas.openxmlformats.org/officeDocument/2006/relationships/image" Target="../media/image110.png"/><Relationship Id="rId6" Type="http://schemas.openxmlformats.org/officeDocument/2006/relationships/image" Target="../media/image102.png"/><Relationship Id="rId1" Type="http://schemas.openxmlformats.org/officeDocument/2006/relationships/slideLayout" Target="../slideLayouts/slideLayout7.xml"/><Relationship Id="rId2" Type="http://schemas.openxmlformats.org/officeDocument/2006/relationships/image" Target="../media/image92.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7" Type="http://schemas.openxmlformats.org/officeDocument/2006/relationships/image" Target="../media/image14.emf"/><Relationship Id="rId1" Type="http://schemas.openxmlformats.org/officeDocument/2006/relationships/slideLayout" Target="../slideLayouts/slideLayout7.xml"/><Relationship Id="rId2" Type="http://schemas.openxmlformats.org/officeDocument/2006/relationships/image" Target="../media/image9.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emf"/><Relationship Id="rId3" Type="http://schemas.openxmlformats.org/officeDocument/2006/relationships/image" Target="../media/image16.tiff"/></Relationships>
</file>

<file path=ppt/slides/_rels/slide8.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png"/><Relationship Id="rId5" Type="http://schemas.openxmlformats.org/officeDocument/2006/relationships/image" Target="../media/image19.emf"/><Relationship Id="rId6" Type="http://schemas.openxmlformats.org/officeDocument/2006/relationships/image" Target="../media/image20.emf"/><Relationship Id="rId7" Type="http://schemas.openxmlformats.org/officeDocument/2006/relationships/image" Target="../media/image21.emf"/><Relationship Id="rId8" Type="http://schemas.openxmlformats.org/officeDocument/2006/relationships/image" Target="../media/image22.emf"/><Relationship Id="rId9" Type="http://schemas.openxmlformats.org/officeDocument/2006/relationships/image" Target="../media/image23.tiff"/><Relationship Id="rId1" Type="http://schemas.openxmlformats.org/officeDocument/2006/relationships/slideLayout" Target="../slideLayouts/slideLayout7.xml"/><Relationship Id="rId2" Type="http://schemas.openxmlformats.org/officeDocument/2006/relationships/image" Target="../media/image15.emf"/></Relationships>
</file>

<file path=ppt/slides/_rels/slide9.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5" Type="http://schemas.openxmlformats.org/officeDocument/2006/relationships/image" Target="../media/image26.emf"/><Relationship Id="rId6" Type="http://schemas.openxmlformats.org/officeDocument/2006/relationships/image" Target="../media/image27.emf"/><Relationship Id="rId1" Type="http://schemas.openxmlformats.org/officeDocument/2006/relationships/slideLayout" Target="../slideLayouts/slideLayout7.xml"/><Relationship Id="rId2" Type="http://schemas.openxmlformats.org/officeDocument/2006/relationships/image" Target="../media/image1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pPr lvl="0"/>
            <a:r>
              <a:rPr lang="de-DE" smtClean="0"/>
              <a:t>Daniel Seeliger</a:t>
            </a:r>
            <a:endParaRPr lang="en-US"/>
          </a:p>
        </p:txBody>
      </p:sp>
      <p:sp>
        <p:nvSpPr>
          <p:cNvPr id="4" name="Footer Placeholder 3"/>
          <p:cNvSpPr>
            <a:spLocks noGrp="1"/>
          </p:cNvSpPr>
          <p:nvPr>
            <p:ph type="ftr" sz="quarter" idx="11"/>
          </p:nvPr>
        </p:nvSpPr>
        <p:spPr/>
        <p:txBody>
          <a:bodyPr/>
          <a:lstStyle/>
          <a:p>
            <a:pPr lvl="0"/>
            <a:r>
              <a:rPr lang="en-US" smtClean="0"/>
              <a:t>Principles of Drug Discovery - University of Ulm 2017</a:t>
            </a:r>
            <a:endParaRPr lang="en-US"/>
          </a:p>
        </p:txBody>
      </p:sp>
      <p:sp>
        <p:nvSpPr>
          <p:cNvPr id="2" name="Title 1"/>
          <p:cNvSpPr txBox="1">
            <a:spLocks noGrp="1"/>
          </p:cNvSpPr>
          <p:nvPr>
            <p:ph type="title" idx="4294967295"/>
          </p:nvPr>
        </p:nvSpPr>
        <p:spPr>
          <a:xfrm>
            <a:off x="2181378" y="2297976"/>
            <a:ext cx="8230249" cy="1144891"/>
          </a:xfrm>
        </p:spPr>
        <p:txBody>
          <a:bodyPr>
            <a:normAutofit/>
          </a:bodyPr>
          <a:lstStyle/>
          <a:p>
            <a:r>
              <a:rPr lang="en-US" dirty="0" smtClean="0"/>
              <a:t>Principles of Drug Discovery</a:t>
            </a:r>
            <a:endParaRPr lang="en-US" dirty="0"/>
          </a:p>
        </p:txBody>
      </p:sp>
      <p:sp>
        <p:nvSpPr>
          <p:cNvPr id="3" name="Subtitle 2"/>
          <p:cNvSpPr txBox="1">
            <a:spLocks noGrp="1"/>
          </p:cNvSpPr>
          <p:nvPr>
            <p:ph type="subTitle" idx="4294967295"/>
          </p:nvPr>
        </p:nvSpPr>
        <p:spPr>
          <a:xfrm>
            <a:off x="1338943" y="3442867"/>
            <a:ext cx="8360839" cy="1356400"/>
          </a:xfrm>
        </p:spPr>
        <p:txBody>
          <a:bodyPr anchor="ctr"/>
          <a:lstStyle/>
          <a:p>
            <a:pPr algn="ctr"/>
            <a:r>
              <a:rPr lang="en-US" dirty="0" smtClean="0"/>
              <a:t>Lecture </a:t>
            </a:r>
            <a:r>
              <a:rPr lang="en-US" dirty="0" smtClean="0"/>
              <a:t>6: Knowledge-based Approaches</a:t>
            </a:r>
            <a:endParaRPr lang="en-US" dirty="0" smtClean="0"/>
          </a:p>
          <a:p>
            <a:pPr algn="ctr"/>
            <a:endParaRPr lang="en-US" dirty="0"/>
          </a:p>
        </p:txBody>
      </p:sp>
      <p:sp>
        <p:nvSpPr>
          <p:cNvPr id="7" name="Slide Number Placeholder 6"/>
          <p:cNvSpPr>
            <a:spLocks noGrp="1"/>
          </p:cNvSpPr>
          <p:nvPr>
            <p:ph type="sldNum" sz="quarter" idx="12"/>
          </p:nvPr>
        </p:nvSpPr>
        <p:spPr/>
        <p:txBody>
          <a:bodyPr/>
          <a:lstStyle/>
          <a:p>
            <a:fld id="{A29F4B3C-5FC6-204B-ABA6-62178D919B52}" type="slidenum">
              <a:rPr lang="en-US" smtClean="0"/>
              <a:t>1</a:t>
            </a:fld>
            <a:endParaRPr lang="en-US"/>
          </a:p>
        </p:txBody>
      </p:sp>
    </p:spTree>
    <p:extLst>
      <p:ext uri="{BB962C8B-B14F-4D97-AF65-F5344CB8AC3E}">
        <p14:creationId xmlns:p14="http://schemas.microsoft.com/office/powerpoint/2010/main" val="10899226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10</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501" y="370171"/>
            <a:ext cx="4704347" cy="470434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5407" y="530357"/>
            <a:ext cx="4544161" cy="4544161"/>
          </a:xfrm>
          <a:prstGeom prst="rect">
            <a:avLst/>
          </a:prstGeom>
        </p:spPr>
      </p:pic>
      <p:pic>
        <p:nvPicPr>
          <p:cNvPr id="8" name="Picture 7"/>
          <p:cNvPicPr>
            <a:picLocks noChangeAspect="1"/>
          </p:cNvPicPr>
          <p:nvPr/>
        </p:nvPicPr>
        <p:blipFill>
          <a:blip r:embed="rId5"/>
          <a:stretch>
            <a:fillRect/>
          </a:stretch>
        </p:blipFill>
        <p:spPr>
          <a:xfrm>
            <a:off x="9305068" y="972778"/>
            <a:ext cx="2770554" cy="968612"/>
          </a:xfrm>
          <a:prstGeom prst="rect">
            <a:avLst/>
          </a:prstGeom>
        </p:spPr>
      </p:pic>
      <p:pic>
        <p:nvPicPr>
          <p:cNvPr id="9" name="Picture 8"/>
          <p:cNvPicPr>
            <a:picLocks noChangeAspect="1"/>
          </p:cNvPicPr>
          <p:nvPr/>
        </p:nvPicPr>
        <p:blipFill>
          <a:blip r:embed="rId6"/>
          <a:stretch>
            <a:fillRect/>
          </a:stretch>
        </p:blipFill>
        <p:spPr>
          <a:xfrm>
            <a:off x="4038600" y="792290"/>
            <a:ext cx="1261696" cy="1844585"/>
          </a:xfrm>
          <a:prstGeom prst="rect">
            <a:avLst/>
          </a:prstGeom>
        </p:spPr>
      </p:pic>
      <p:sp>
        <p:nvSpPr>
          <p:cNvPr id="10" name="TextBox 9"/>
          <p:cNvSpPr txBox="1"/>
          <p:nvPr/>
        </p:nvSpPr>
        <p:spPr>
          <a:xfrm>
            <a:off x="838200" y="159483"/>
            <a:ext cx="2245615" cy="369332"/>
          </a:xfrm>
          <a:prstGeom prst="rect">
            <a:avLst/>
          </a:prstGeom>
          <a:noFill/>
        </p:spPr>
        <p:txBody>
          <a:bodyPr wrap="none" rtlCol="0">
            <a:spAutoFit/>
          </a:bodyPr>
          <a:lstStyle/>
          <a:p>
            <a:r>
              <a:rPr lang="en-US" smtClean="0"/>
              <a:t>Inactive conformation</a:t>
            </a:r>
            <a:endParaRPr lang="en-US"/>
          </a:p>
        </p:txBody>
      </p:sp>
      <p:sp>
        <p:nvSpPr>
          <p:cNvPr id="11" name="TextBox 10"/>
          <p:cNvSpPr txBox="1"/>
          <p:nvPr/>
        </p:nvSpPr>
        <p:spPr>
          <a:xfrm>
            <a:off x="6593228" y="258261"/>
            <a:ext cx="2088520" cy="369332"/>
          </a:xfrm>
          <a:prstGeom prst="rect">
            <a:avLst/>
          </a:prstGeom>
          <a:noFill/>
        </p:spPr>
        <p:txBody>
          <a:bodyPr wrap="none" rtlCol="0">
            <a:spAutoFit/>
          </a:bodyPr>
          <a:lstStyle/>
          <a:p>
            <a:r>
              <a:rPr lang="en-US" dirty="0" smtClean="0"/>
              <a:t>Active conformation</a:t>
            </a:r>
            <a:endParaRPr lang="en-US" dirty="0"/>
          </a:p>
        </p:txBody>
      </p:sp>
      <p:sp>
        <p:nvSpPr>
          <p:cNvPr id="12" name="Oval 11"/>
          <p:cNvSpPr/>
          <p:nvPr/>
        </p:nvSpPr>
        <p:spPr>
          <a:xfrm>
            <a:off x="565484" y="3910262"/>
            <a:ext cx="1648328" cy="1436351"/>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6424862" y="3594492"/>
            <a:ext cx="1596191" cy="175212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0247339" y="2046612"/>
            <a:ext cx="886012" cy="369332"/>
          </a:xfrm>
          <a:prstGeom prst="rect">
            <a:avLst/>
          </a:prstGeom>
          <a:noFill/>
        </p:spPr>
        <p:txBody>
          <a:bodyPr wrap="none" rtlCol="0">
            <a:spAutoFit/>
          </a:bodyPr>
          <a:lstStyle/>
          <a:p>
            <a:r>
              <a:rPr lang="en-US" smtClean="0"/>
              <a:t>Agonist</a:t>
            </a:r>
            <a:endParaRPr lang="en-US"/>
          </a:p>
        </p:txBody>
      </p:sp>
      <p:sp>
        <p:nvSpPr>
          <p:cNvPr id="14" name="TextBox 13"/>
          <p:cNvSpPr txBox="1"/>
          <p:nvPr/>
        </p:nvSpPr>
        <p:spPr>
          <a:xfrm>
            <a:off x="4263810" y="2656208"/>
            <a:ext cx="1190582" cy="369332"/>
          </a:xfrm>
          <a:prstGeom prst="rect">
            <a:avLst/>
          </a:prstGeom>
          <a:noFill/>
        </p:spPr>
        <p:txBody>
          <a:bodyPr wrap="none" rtlCol="0">
            <a:spAutoFit/>
          </a:bodyPr>
          <a:lstStyle/>
          <a:p>
            <a:r>
              <a:rPr lang="en-US" smtClean="0"/>
              <a:t>Antagonist</a:t>
            </a:r>
            <a:endParaRPr lang="en-US" dirty="0"/>
          </a:p>
        </p:txBody>
      </p:sp>
      <p:sp>
        <p:nvSpPr>
          <p:cNvPr id="15" name="TextBox 14"/>
          <p:cNvSpPr txBox="1"/>
          <p:nvPr/>
        </p:nvSpPr>
        <p:spPr>
          <a:xfrm>
            <a:off x="2368016" y="5562088"/>
            <a:ext cx="7874271" cy="369332"/>
          </a:xfrm>
          <a:prstGeom prst="rect">
            <a:avLst/>
          </a:prstGeom>
          <a:noFill/>
        </p:spPr>
        <p:txBody>
          <a:bodyPr wrap="none" rtlCol="0">
            <a:spAutoFit/>
          </a:bodyPr>
          <a:lstStyle/>
          <a:p>
            <a:r>
              <a:rPr lang="en-US" dirty="0" smtClean="0"/>
              <a:t>Small chemical modifications can turn an antagonist into an agonist and </a:t>
            </a:r>
            <a:r>
              <a:rPr lang="en-US" smtClean="0"/>
              <a:t>vice versa</a:t>
            </a:r>
            <a:endParaRPr lang="en-US"/>
          </a:p>
        </p:txBody>
      </p:sp>
    </p:spTree>
    <p:extLst>
      <p:ext uri="{BB962C8B-B14F-4D97-AF65-F5344CB8AC3E}">
        <p14:creationId xmlns:p14="http://schemas.microsoft.com/office/powerpoint/2010/main" val="13628461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BADB8957-87FF-D546-AEBE-02511A1FE624}" type="slidenum">
              <a:rPr lang="en-US" smtClean="0"/>
              <a:t>11</a:t>
            </a:fld>
            <a:endParaRPr lang="en-US"/>
          </a:p>
        </p:txBody>
      </p:sp>
      <p:pic>
        <p:nvPicPr>
          <p:cNvPr id="5" name="Picture 4"/>
          <p:cNvPicPr>
            <a:picLocks noChangeAspect="1"/>
          </p:cNvPicPr>
          <p:nvPr/>
        </p:nvPicPr>
        <p:blipFill>
          <a:blip r:embed="rId2"/>
          <a:stretch>
            <a:fillRect/>
          </a:stretch>
        </p:blipFill>
        <p:spPr>
          <a:xfrm>
            <a:off x="1408698" y="1036387"/>
            <a:ext cx="1767804" cy="780382"/>
          </a:xfrm>
          <a:prstGeom prst="rect">
            <a:avLst/>
          </a:prstGeom>
        </p:spPr>
      </p:pic>
      <p:sp>
        <p:nvSpPr>
          <p:cNvPr id="6" name="TextBox 5"/>
          <p:cNvSpPr txBox="1"/>
          <p:nvPr/>
        </p:nvSpPr>
        <p:spPr>
          <a:xfrm>
            <a:off x="1046746" y="358154"/>
            <a:ext cx="1867884" cy="461665"/>
          </a:xfrm>
          <a:prstGeom prst="rect">
            <a:avLst/>
          </a:prstGeom>
          <a:noFill/>
        </p:spPr>
        <p:txBody>
          <a:bodyPr wrap="none" rtlCol="0">
            <a:spAutoFit/>
          </a:bodyPr>
          <a:lstStyle/>
          <a:p>
            <a:r>
              <a:rPr lang="en-US" sz="2400" dirty="0" smtClean="0"/>
              <a:t>Acetylcholine</a:t>
            </a:r>
            <a:endParaRPr lang="en-US" sz="2400" dirty="0"/>
          </a:p>
        </p:txBody>
      </p:sp>
      <p:sp>
        <p:nvSpPr>
          <p:cNvPr id="7" name="TextBox 6"/>
          <p:cNvSpPr txBox="1"/>
          <p:nvPr/>
        </p:nvSpPr>
        <p:spPr>
          <a:xfrm>
            <a:off x="589547" y="2249905"/>
            <a:ext cx="4439653" cy="2031325"/>
          </a:xfrm>
          <a:prstGeom prst="rect">
            <a:avLst/>
          </a:prstGeom>
          <a:noFill/>
        </p:spPr>
        <p:txBody>
          <a:bodyPr wrap="square" rtlCol="0">
            <a:spAutoFit/>
          </a:bodyPr>
          <a:lstStyle/>
          <a:p>
            <a:pPr marL="285750" indent="-285750">
              <a:buFont typeface="Arial" charset="0"/>
              <a:buChar char="•"/>
            </a:pPr>
            <a:r>
              <a:rPr lang="en-US" dirty="0" smtClean="0"/>
              <a:t>Acetylcholine is a neurotransmitter important for memory, attention but also for smooth muscle contraction.</a:t>
            </a:r>
          </a:p>
          <a:p>
            <a:pPr marL="285750" indent="-285750">
              <a:buFont typeface="Arial" charset="0"/>
              <a:buChar char="•"/>
            </a:pPr>
            <a:r>
              <a:rPr lang="en-US" dirty="0" err="1" smtClean="0"/>
              <a:t>ACh</a:t>
            </a:r>
            <a:r>
              <a:rPr lang="en-US" dirty="0" smtClean="0"/>
              <a:t> act on different receptor types like ion channels (nicotinic acetylcholine receptor) or GPCRs (muscarinic acetylcholine receptors).</a:t>
            </a:r>
            <a:endParaRPr lang="en-US" dirty="0"/>
          </a:p>
        </p:txBody>
      </p:sp>
      <p:sp>
        <p:nvSpPr>
          <p:cNvPr id="9" name="TextBox 8"/>
          <p:cNvSpPr txBox="1"/>
          <p:nvPr/>
        </p:nvSpPr>
        <p:spPr>
          <a:xfrm>
            <a:off x="7264220" y="1880573"/>
            <a:ext cx="3455917" cy="923330"/>
          </a:xfrm>
          <a:prstGeom prst="rect">
            <a:avLst/>
          </a:prstGeom>
          <a:noFill/>
        </p:spPr>
        <p:txBody>
          <a:bodyPr wrap="square" rtlCol="0">
            <a:spAutoFit/>
          </a:bodyPr>
          <a:lstStyle/>
          <a:p>
            <a:r>
              <a:rPr lang="en-US" dirty="0" err="1" smtClean="0"/>
              <a:t>Muscarine</a:t>
            </a:r>
            <a:r>
              <a:rPr lang="en-US" dirty="0" smtClean="0"/>
              <a:t> (mushrooms)/Agonist at muscarinic </a:t>
            </a:r>
            <a:r>
              <a:rPr lang="en-US" dirty="0" err="1" smtClean="0"/>
              <a:t>ACh</a:t>
            </a:r>
            <a:r>
              <a:rPr lang="en-US" dirty="0" smtClean="0"/>
              <a:t>-Receptors (GPCR)</a:t>
            </a:r>
            <a:endParaRPr lang="en-US" dirty="0"/>
          </a:p>
        </p:txBody>
      </p:sp>
      <p:pic>
        <p:nvPicPr>
          <p:cNvPr id="10" name="Picture 9"/>
          <p:cNvPicPr>
            <a:picLocks noChangeAspect="1"/>
          </p:cNvPicPr>
          <p:nvPr/>
        </p:nvPicPr>
        <p:blipFill>
          <a:blip r:embed="rId3"/>
          <a:stretch>
            <a:fillRect/>
          </a:stretch>
        </p:blipFill>
        <p:spPr>
          <a:xfrm>
            <a:off x="7470817" y="3007894"/>
            <a:ext cx="2279565" cy="1411371"/>
          </a:xfrm>
          <a:prstGeom prst="rect">
            <a:avLst/>
          </a:prstGeom>
        </p:spPr>
      </p:pic>
      <p:sp>
        <p:nvSpPr>
          <p:cNvPr id="11" name="TextBox 10"/>
          <p:cNvSpPr txBox="1"/>
          <p:nvPr/>
        </p:nvSpPr>
        <p:spPr>
          <a:xfrm>
            <a:off x="7561916" y="4643826"/>
            <a:ext cx="4156842" cy="646331"/>
          </a:xfrm>
          <a:prstGeom prst="rect">
            <a:avLst/>
          </a:prstGeom>
          <a:noFill/>
        </p:spPr>
        <p:txBody>
          <a:bodyPr wrap="square" rtlCol="0">
            <a:spAutoFit/>
          </a:bodyPr>
          <a:lstStyle/>
          <a:p>
            <a:r>
              <a:rPr lang="en-US" dirty="0" err="1" smtClean="0"/>
              <a:t>Antropine</a:t>
            </a:r>
            <a:r>
              <a:rPr lang="en-US" dirty="0" smtClean="0"/>
              <a:t>(belladonna)/Antagonist at muscarinic </a:t>
            </a:r>
            <a:r>
              <a:rPr lang="en-US" dirty="0" err="1" smtClean="0"/>
              <a:t>ACh</a:t>
            </a:r>
            <a:r>
              <a:rPr lang="en-US" dirty="0" smtClean="0"/>
              <a:t>-Receptor</a:t>
            </a:r>
            <a:endParaRPr lang="en-US" dirty="0"/>
          </a:p>
        </p:txBody>
      </p:sp>
      <p:pic>
        <p:nvPicPr>
          <p:cNvPr id="12" name="Picture 11"/>
          <p:cNvPicPr>
            <a:picLocks noChangeAspect="1"/>
          </p:cNvPicPr>
          <p:nvPr/>
        </p:nvPicPr>
        <p:blipFill>
          <a:blip r:embed="rId4"/>
          <a:stretch>
            <a:fillRect/>
          </a:stretch>
        </p:blipFill>
        <p:spPr>
          <a:xfrm>
            <a:off x="3526380" y="4264395"/>
            <a:ext cx="1559761" cy="1307874"/>
          </a:xfrm>
          <a:prstGeom prst="rect">
            <a:avLst/>
          </a:prstGeom>
        </p:spPr>
      </p:pic>
      <p:sp>
        <p:nvSpPr>
          <p:cNvPr id="13" name="TextBox 12"/>
          <p:cNvSpPr txBox="1"/>
          <p:nvPr/>
        </p:nvSpPr>
        <p:spPr>
          <a:xfrm>
            <a:off x="2905586" y="5571621"/>
            <a:ext cx="3116944" cy="646331"/>
          </a:xfrm>
          <a:prstGeom prst="rect">
            <a:avLst/>
          </a:prstGeom>
          <a:noFill/>
        </p:spPr>
        <p:txBody>
          <a:bodyPr wrap="none" rtlCol="0">
            <a:spAutoFit/>
          </a:bodyPr>
          <a:lstStyle/>
          <a:p>
            <a:r>
              <a:rPr lang="en-US" dirty="0" smtClean="0"/>
              <a:t>Nicotine(tobacco)</a:t>
            </a:r>
          </a:p>
          <a:p>
            <a:r>
              <a:rPr lang="en-US" dirty="0" smtClean="0"/>
              <a:t>Agonist at </a:t>
            </a:r>
            <a:r>
              <a:rPr lang="en-US" dirty="0" err="1" smtClean="0"/>
              <a:t>nAChR</a:t>
            </a:r>
            <a:r>
              <a:rPr lang="en-US" dirty="0" smtClean="0"/>
              <a:t> (Ion Channel)</a:t>
            </a:r>
            <a:endParaRPr lang="en-US" dirty="0"/>
          </a:p>
        </p:txBody>
      </p:sp>
      <p:pic>
        <p:nvPicPr>
          <p:cNvPr id="14" name="Picture 13"/>
          <p:cNvPicPr>
            <a:picLocks noChangeAspect="1"/>
          </p:cNvPicPr>
          <p:nvPr/>
        </p:nvPicPr>
        <p:blipFill>
          <a:blip r:embed="rId5"/>
          <a:stretch>
            <a:fillRect/>
          </a:stretch>
        </p:blipFill>
        <p:spPr>
          <a:xfrm>
            <a:off x="7763041" y="358154"/>
            <a:ext cx="1695116" cy="1473294"/>
          </a:xfrm>
          <a:prstGeom prst="rect">
            <a:avLst/>
          </a:prstGeom>
        </p:spPr>
      </p:pic>
    </p:spTree>
    <p:extLst>
      <p:ext uri="{BB962C8B-B14F-4D97-AF65-F5344CB8AC3E}">
        <p14:creationId xmlns:p14="http://schemas.microsoft.com/office/powerpoint/2010/main" val="1602356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BADB8957-87FF-D546-AEBE-02511A1FE624}" type="slidenum">
              <a:rPr lang="en-US" smtClean="0"/>
              <a:t>12</a:t>
            </a:fld>
            <a:endParaRPr lang="en-US"/>
          </a:p>
        </p:txBody>
      </p:sp>
      <p:pic>
        <p:nvPicPr>
          <p:cNvPr id="5" name="Picture 4"/>
          <p:cNvPicPr>
            <a:picLocks noChangeAspect="1"/>
          </p:cNvPicPr>
          <p:nvPr/>
        </p:nvPicPr>
        <p:blipFill>
          <a:blip r:embed="rId2"/>
          <a:stretch>
            <a:fillRect/>
          </a:stretch>
        </p:blipFill>
        <p:spPr>
          <a:xfrm>
            <a:off x="745164" y="577515"/>
            <a:ext cx="2279565" cy="1411371"/>
          </a:xfrm>
          <a:prstGeom prst="rect">
            <a:avLst/>
          </a:prstGeom>
        </p:spPr>
      </p:pic>
      <p:pic>
        <p:nvPicPr>
          <p:cNvPr id="6" name="Picture 5"/>
          <p:cNvPicPr>
            <a:picLocks noChangeAspect="1"/>
          </p:cNvPicPr>
          <p:nvPr/>
        </p:nvPicPr>
        <p:blipFill>
          <a:blip r:embed="rId3"/>
          <a:stretch>
            <a:fillRect/>
          </a:stretch>
        </p:blipFill>
        <p:spPr>
          <a:xfrm>
            <a:off x="589379" y="3308987"/>
            <a:ext cx="2591134" cy="1463873"/>
          </a:xfrm>
          <a:prstGeom prst="rect">
            <a:avLst/>
          </a:prstGeom>
        </p:spPr>
      </p:pic>
      <p:sp>
        <p:nvSpPr>
          <p:cNvPr id="7" name="TextBox 6"/>
          <p:cNvSpPr txBox="1"/>
          <p:nvPr/>
        </p:nvSpPr>
        <p:spPr>
          <a:xfrm>
            <a:off x="974558" y="1988886"/>
            <a:ext cx="999120" cy="369332"/>
          </a:xfrm>
          <a:prstGeom prst="rect">
            <a:avLst/>
          </a:prstGeom>
          <a:noFill/>
        </p:spPr>
        <p:txBody>
          <a:bodyPr wrap="none" rtlCol="0">
            <a:spAutoFit/>
          </a:bodyPr>
          <a:lstStyle/>
          <a:p>
            <a:r>
              <a:rPr lang="en-US" smtClean="0"/>
              <a:t>Atropine</a:t>
            </a:r>
            <a:endParaRPr lang="en-US"/>
          </a:p>
        </p:txBody>
      </p:sp>
      <p:sp>
        <p:nvSpPr>
          <p:cNvPr id="8" name="TextBox 7"/>
          <p:cNvSpPr txBox="1"/>
          <p:nvPr/>
        </p:nvSpPr>
        <p:spPr>
          <a:xfrm>
            <a:off x="765217" y="4805278"/>
            <a:ext cx="1887824" cy="646331"/>
          </a:xfrm>
          <a:prstGeom prst="rect">
            <a:avLst/>
          </a:prstGeom>
          <a:noFill/>
        </p:spPr>
        <p:txBody>
          <a:bodyPr wrap="none" rtlCol="0">
            <a:spAutoFit/>
          </a:bodyPr>
          <a:lstStyle/>
          <a:p>
            <a:r>
              <a:rPr lang="en-US" dirty="0" smtClean="0"/>
              <a:t>Scopolamine</a:t>
            </a:r>
          </a:p>
          <a:p>
            <a:r>
              <a:rPr lang="en-US" dirty="0" smtClean="0"/>
              <a:t>(angle’s trumpets)</a:t>
            </a:r>
            <a:endParaRPr lang="en-US" dirty="0"/>
          </a:p>
        </p:txBody>
      </p:sp>
      <p:sp>
        <p:nvSpPr>
          <p:cNvPr id="9" name="TextBox 8"/>
          <p:cNvSpPr txBox="1"/>
          <p:nvPr/>
        </p:nvSpPr>
        <p:spPr>
          <a:xfrm>
            <a:off x="4439653" y="469232"/>
            <a:ext cx="7182852" cy="646331"/>
          </a:xfrm>
          <a:prstGeom prst="rect">
            <a:avLst/>
          </a:prstGeom>
          <a:noFill/>
        </p:spPr>
        <p:txBody>
          <a:bodyPr wrap="square" rtlCol="0">
            <a:spAutoFit/>
          </a:bodyPr>
          <a:lstStyle/>
          <a:p>
            <a:r>
              <a:rPr lang="en-US" dirty="0" smtClean="0"/>
              <a:t>Anticholinergics exhibit a </a:t>
            </a:r>
            <a:r>
              <a:rPr lang="en-US" dirty="0" err="1" smtClean="0"/>
              <a:t>bronchodilatory</a:t>
            </a:r>
            <a:r>
              <a:rPr lang="en-US" dirty="0" smtClean="0"/>
              <a:t> effect via reduction of smooth muscle contraction in the airways.</a:t>
            </a:r>
            <a:endParaRPr lang="en-US" dirty="0"/>
          </a:p>
        </p:txBody>
      </p:sp>
      <p:pic>
        <p:nvPicPr>
          <p:cNvPr id="10" name="Picture 9"/>
          <p:cNvPicPr>
            <a:picLocks noChangeAspect="1"/>
          </p:cNvPicPr>
          <p:nvPr/>
        </p:nvPicPr>
        <p:blipFill>
          <a:blip r:embed="rId4"/>
          <a:stretch>
            <a:fillRect/>
          </a:stretch>
        </p:blipFill>
        <p:spPr>
          <a:xfrm>
            <a:off x="8391903" y="1590870"/>
            <a:ext cx="2158165" cy="1534695"/>
          </a:xfrm>
          <a:prstGeom prst="rect">
            <a:avLst/>
          </a:prstGeom>
        </p:spPr>
      </p:pic>
      <p:pic>
        <p:nvPicPr>
          <p:cNvPr id="11" name="Picture 10"/>
          <p:cNvPicPr>
            <a:picLocks noChangeAspect="1"/>
          </p:cNvPicPr>
          <p:nvPr/>
        </p:nvPicPr>
        <p:blipFill>
          <a:blip r:embed="rId5"/>
          <a:stretch>
            <a:fillRect/>
          </a:stretch>
        </p:blipFill>
        <p:spPr>
          <a:xfrm>
            <a:off x="4607469" y="1590870"/>
            <a:ext cx="2537326" cy="1774146"/>
          </a:xfrm>
          <a:prstGeom prst="rect">
            <a:avLst/>
          </a:prstGeom>
        </p:spPr>
      </p:pic>
      <p:sp>
        <p:nvSpPr>
          <p:cNvPr id="12" name="TextBox 11"/>
          <p:cNvSpPr txBox="1"/>
          <p:nvPr/>
        </p:nvSpPr>
        <p:spPr>
          <a:xfrm>
            <a:off x="5162106" y="3365016"/>
            <a:ext cx="1474314" cy="369332"/>
          </a:xfrm>
          <a:prstGeom prst="rect">
            <a:avLst/>
          </a:prstGeom>
          <a:noFill/>
        </p:spPr>
        <p:txBody>
          <a:bodyPr wrap="none" rtlCol="0">
            <a:spAutoFit/>
          </a:bodyPr>
          <a:lstStyle/>
          <a:p>
            <a:r>
              <a:rPr lang="en-US" dirty="0" smtClean="0"/>
              <a:t>Ipratropium®</a:t>
            </a:r>
            <a:endParaRPr lang="en-US" dirty="0"/>
          </a:p>
        </p:txBody>
      </p:sp>
      <p:sp>
        <p:nvSpPr>
          <p:cNvPr id="13" name="TextBox 12"/>
          <p:cNvSpPr txBox="1"/>
          <p:nvPr/>
        </p:nvSpPr>
        <p:spPr>
          <a:xfrm>
            <a:off x="9152700" y="3300651"/>
            <a:ext cx="1397627" cy="369332"/>
          </a:xfrm>
          <a:prstGeom prst="rect">
            <a:avLst/>
          </a:prstGeom>
          <a:noFill/>
        </p:spPr>
        <p:txBody>
          <a:bodyPr wrap="none" rtlCol="0">
            <a:spAutoFit/>
          </a:bodyPr>
          <a:lstStyle/>
          <a:p>
            <a:r>
              <a:rPr lang="en-US" dirty="0" smtClean="0"/>
              <a:t>Tiotropium®</a:t>
            </a:r>
            <a:endParaRPr lang="en-US" dirty="0"/>
          </a:p>
        </p:txBody>
      </p:sp>
      <p:sp>
        <p:nvSpPr>
          <p:cNvPr id="14" name="TextBox 13"/>
          <p:cNvSpPr txBox="1"/>
          <p:nvPr/>
        </p:nvSpPr>
        <p:spPr>
          <a:xfrm>
            <a:off x="4537910" y="4106897"/>
            <a:ext cx="7182852" cy="1200329"/>
          </a:xfrm>
          <a:prstGeom prst="rect">
            <a:avLst/>
          </a:prstGeom>
          <a:noFill/>
        </p:spPr>
        <p:txBody>
          <a:bodyPr wrap="square" rtlCol="0">
            <a:spAutoFit/>
          </a:bodyPr>
          <a:lstStyle/>
          <a:p>
            <a:r>
              <a:rPr lang="en-US" dirty="0" smtClean="0"/>
              <a:t>While the natural products Atropine and Scopolamine have substantial effects on the central nervous system due to brain permeation, the synthetic </a:t>
            </a:r>
            <a:r>
              <a:rPr lang="en-US" dirty="0" err="1" smtClean="0"/>
              <a:t>quartenary</a:t>
            </a:r>
            <a:r>
              <a:rPr lang="en-US" dirty="0" smtClean="0"/>
              <a:t> ammonium variants do not cross the blood brain barrier. They are used for the treatment of Asthma and COPD.</a:t>
            </a:r>
            <a:endParaRPr lang="en-US" dirty="0"/>
          </a:p>
        </p:txBody>
      </p:sp>
    </p:spTree>
    <p:extLst>
      <p:ext uri="{BB962C8B-B14F-4D97-AF65-F5344CB8AC3E}">
        <p14:creationId xmlns:p14="http://schemas.microsoft.com/office/powerpoint/2010/main" val="1807795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2" grpId="0"/>
      <p:bldP spid="13"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BADB8957-87FF-D546-AEBE-02511A1FE624}" type="slidenum">
              <a:rPr lang="en-US" smtClean="0"/>
              <a:t>13</a:t>
            </a:fld>
            <a:endParaRPr lang="en-US"/>
          </a:p>
        </p:txBody>
      </p:sp>
      <p:pic>
        <p:nvPicPr>
          <p:cNvPr id="6" name="Picture 5"/>
          <p:cNvPicPr>
            <a:picLocks noChangeAspect="1"/>
          </p:cNvPicPr>
          <p:nvPr/>
        </p:nvPicPr>
        <p:blipFill>
          <a:blip r:embed="rId2"/>
          <a:stretch>
            <a:fillRect/>
          </a:stretch>
        </p:blipFill>
        <p:spPr>
          <a:xfrm>
            <a:off x="1257300" y="1298409"/>
            <a:ext cx="1905000" cy="723900"/>
          </a:xfrm>
          <a:prstGeom prst="rect">
            <a:avLst/>
          </a:prstGeom>
        </p:spPr>
      </p:pic>
      <p:sp>
        <p:nvSpPr>
          <p:cNvPr id="7" name="TextBox 6"/>
          <p:cNvSpPr txBox="1"/>
          <p:nvPr/>
        </p:nvSpPr>
        <p:spPr>
          <a:xfrm>
            <a:off x="838200" y="2117559"/>
            <a:ext cx="2944717" cy="646331"/>
          </a:xfrm>
          <a:prstGeom prst="rect">
            <a:avLst/>
          </a:prstGeom>
          <a:noFill/>
        </p:spPr>
        <p:txBody>
          <a:bodyPr wrap="none" rtlCol="0">
            <a:spAutoFit/>
          </a:bodyPr>
          <a:lstStyle/>
          <a:p>
            <a:r>
              <a:rPr lang="en-US" dirty="0" err="1" smtClean="0"/>
              <a:t>Piperoxan</a:t>
            </a:r>
            <a:endParaRPr lang="en-US" dirty="0" smtClean="0"/>
          </a:p>
          <a:p>
            <a:r>
              <a:rPr lang="en-US" dirty="0" smtClean="0"/>
              <a:t>(α-adrenergic blocking agent)</a:t>
            </a:r>
            <a:endParaRPr lang="en-US" dirty="0"/>
          </a:p>
        </p:txBody>
      </p:sp>
      <p:pic>
        <p:nvPicPr>
          <p:cNvPr id="8" name="Picture 7"/>
          <p:cNvPicPr>
            <a:picLocks noChangeAspect="1"/>
          </p:cNvPicPr>
          <p:nvPr/>
        </p:nvPicPr>
        <p:blipFill>
          <a:blip r:embed="rId3"/>
          <a:stretch>
            <a:fillRect/>
          </a:stretch>
        </p:blipFill>
        <p:spPr>
          <a:xfrm>
            <a:off x="4758253" y="1120609"/>
            <a:ext cx="1854200" cy="901700"/>
          </a:xfrm>
          <a:prstGeom prst="rect">
            <a:avLst/>
          </a:prstGeom>
        </p:spPr>
      </p:pic>
      <p:sp>
        <p:nvSpPr>
          <p:cNvPr id="9" name="TextBox 8"/>
          <p:cNvSpPr txBox="1"/>
          <p:nvPr/>
        </p:nvSpPr>
        <p:spPr>
          <a:xfrm>
            <a:off x="4758253" y="2117559"/>
            <a:ext cx="1627369" cy="646331"/>
          </a:xfrm>
          <a:prstGeom prst="rect">
            <a:avLst/>
          </a:prstGeom>
          <a:noFill/>
        </p:spPr>
        <p:txBody>
          <a:bodyPr wrap="none" rtlCol="0">
            <a:spAutoFit/>
          </a:bodyPr>
          <a:lstStyle/>
          <a:p>
            <a:r>
              <a:rPr lang="en-US" dirty="0" smtClean="0"/>
              <a:t>Compound 929</a:t>
            </a:r>
          </a:p>
          <a:p>
            <a:r>
              <a:rPr lang="en-US" dirty="0" smtClean="0"/>
              <a:t>(antihistamine)</a:t>
            </a:r>
            <a:endParaRPr lang="en-US" dirty="0"/>
          </a:p>
        </p:txBody>
      </p:sp>
      <p:sp>
        <p:nvSpPr>
          <p:cNvPr id="10" name="Right Arrow 9"/>
          <p:cNvSpPr/>
          <p:nvPr/>
        </p:nvSpPr>
        <p:spPr>
          <a:xfrm>
            <a:off x="3581400" y="1571459"/>
            <a:ext cx="822158" cy="19718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4"/>
          <a:stretch>
            <a:fillRect/>
          </a:stretch>
        </p:blipFill>
        <p:spPr>
          <a:xfrm>
            <a:off x="8488612" y="962193"/>
            <a:ext cx="1206500" cy="1612900"/>
          </a:xfrm>
          <a:prstGeom prst="rect">
            <a:avLst/>
          </a:prstGeom>
        </p:spPr>
      </p:pic>
      <p:sp>
        <p:nvSpPr>
          <p:cNvPr id="12" name="Right Arrow 11"/>
          <p:cNvSpPr/>
          <p:nvPr/>
        </p:nvSpPr>
        <p:spPr>
          <a:xfrm>
            <a:off x="7067264" y="1571459"/>
            <a:ext cx="822158" cy="19718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8583390" y="2575093"/>
            <a:ext cx="1850186" cy="646331"/>
          </a:xfrm>
          <a:prstGeom prst="rect">
            <a:avLst/>
          </a:prstGeom>
          <a:noFill/>
        </p:spPr>
        <p:txBody>
          <a:bodyPr wrap="none" rtlCol="0">
            <a:spAutoFit/>
          </a:bodyPr>
          <a:lstStyle/>
          <a:p>
            <a:r>
              <a:rPr lang="en-US" dirty="0" smtClean="0"/>
              <a:t>Compound F1571</a:t>
            </a:r>
          </a:p>
          <a:p>
            <a:r>
              <a:rPr lang="en-US" dirty="0" smtClean="0"/>
              <a:t>(antihistamine)</a:t>
            </a:r>
            <a:endParaRPr lang="en-US" dirty="0"/>
          </a:p>
        </p:txBody>
      </p:sp>
      <p:pic>
        <p:nvPicPr>
          <p:cNvPr id="14" name="Picture 13"/>
          <p:cNvPicPr>
            <a:picLocks noChangeAspect="1"/>
          </p:cNvPicPr>
          <p:nvPr/>
        </p:nvPicPr>
        <p:blipFill>
          <a:blip r:embed="rId5"/>
          <a:stretch>
            <a:fillRect/>
          </a:stretch>
        </p:blipFill>
        <p:spPr>
          <a:xfrm>
            <a:off x="1003300" y="3262563"/>
            <a:ext cx="1206500" cy="1752600"/>
          </a:xfrm>
          <a:prstGeom prst="rect">
            <a:avLst/>
          </a:prstGeom>
        </p:spPr>
      </p:pic>
      <p:sp>
        <p:nvSpPr>
          <p:cNvPr id="15" name="TextBox 14"/>
          <p:cNvSpPr txBox="1"/>
          <p:nvPr/>
        </p:nvSpPr>
        <p:spPr>
          <a:xfrm>
            <a:off x="792865" y="5192359"/>
            <a:ext cx="2779094" cy="646331"/>
          </a:xfrm>
          <a:prstGeom prst="rect">
            <a:avLst/>
          </a:prstGeom>
          <a:noFill/>
        </p:spPr>
        <p:txBody>
          <a:bodyPr wrap="none" rtlCol="0">
            <a:spAutoFit/>
          </a:bodyPr>
          <a:lstStyle/>
          <a:p>
            <a:r>
              <a:rPr lang="en-US" dirty="0" err="1" smtClean="0"/>
              <a:t>Phenbenzamine</a:t>
            </a:r>
            <a:r>
              <a:rPr lang="en-US" dirty="0" smtClean="0"/>
              <a:t>, </a:t>
            </a:r>
            <a:r>
              <a:rPr lang="en-US" dirty="0" err="1" smtClean="0"/>
              <a:t>Antergan</a:t>
            </a:r>
            <a:r>
              <a:rPr lang="en-US" dirty="0" smtClean="0"/>
              <a:t>®</a:t>
            </a:r>
          </a:p>
          <a:p>
            <a:r>
              <a:rPr lang="en-US" dirty="0" smtClean="0"/>
              <a:t>(antihistamine)</a:t>
            </a:r>
          </a:p>
        </p:txBody>
      </p:sp>
      <p:sp>
        <p:nvSpPr>
          <p:cNvPr id="16" name="Right Arrow 15"/>
          <p:cNvSpPr/>
          <p:nvPr/>
        </p:nvSpPr>
        <p:spPr>
          <a:xfrm>
            <a:off x="10531642" y="1561767"/>
            <a:ext cx="822158" cy="19718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6"/>
          <a:stretch>
            <a:fillRect/>
          </a:stretch>
        </p:blipFill>
        <p:spPr>
          <a:xfrm>
            <a:off x="4766274" y="3616643"/>
            <a:ext cx="1638300" cy="1562100"/>
          </a:xfrm>
          <a:prstGeom prst="rect">
            <a:avLst/>
          </a:prstGeom>
        </p:spPr>
      </p:pic>
      <p:sp>
        <p:nvSpPr>
          <p:cNvPr id="18" name="Right Arrow 17"/>
          <p:cNvSpPr/>
          <p:nvPr/>
        </p:nvSpPr>
        <p:spPr>
          <a:xfrm>
            <a:off x="3170321" y="4205467"/>
            <a:ext cx="822158" cy="19718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a:off x="6989775" y="4205467"/>
            <a:ext cx="822158" cy="19718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7"/>
          <a:stretch>
            <a:fillRect/>
          </a:stretch>
        </p:blipFill>
        <p:spPr>
          <a:xfrm>
            <a:off x="8636963" y="3592859"/>
            <a:ext cx="1422400" cy="1422400"/>
          </a:xfrm>
          <a:prstGeom prst="rect">
            <a:avLst/>
          </a:prstGeom>
        </p:spPr>
      </p:pic>
      <p:sp>
        <p:nvSpPr>
          <p:cNvPr id="21" name="TextBox 20"/>
          <p:cNvSpPr txBox="1"/>
          <p:nvPr/>
        </p:nvSpPr>
        <p:spPr>
          <a:xfrm>
            <a:off x="8188075" y="5039473"/>
            <a:ext cx="2588337" cy="646331"/>
          </a:xfrm>
          <a:prstGeom prst="rect">
            <a:avLst/>
          </a:prstGeom>
          <a:noFill/>
        </p:spPr>
        <p:txBody>
          <a:bodyPr wrap="none" rtlCol="0">
            <a:spAutoFit/>
          </a:bodyPr>
          <a:lstStyle/>
          <a:p>
            <a:r>
              <a:rPr lang="en-US" dirty="0" smtClean="0"/>
              <a:t>Promethazine, </a:t>
            </a:r>
            <a:r>
              <a:rPr lang="en-US" dirty="0" err="1" smtClean="0"/>
              <a:t>Fenergan</a:t>
            </a:r>
            <a:r>
              <a:rPr lang="en-US" dirty="0" smtClean="0"/>
              <a:t>®</a:t>
            </a:r>
          </a:p>
          <a:p>
            <a:r>
              <a:rPr lang="en-US" dirty="0" smtClean="0"/>
              <a:t>(antihistamine)</a:t>
            </a:r>
          </a:p>
        </p:txBody>
      </p:sp>
    </p:spTree>
    <p:extLst>
      <p:ext uri="{BB962C8B-B14F-4D97-AF65-F5344CB8AC3E}">
        <p14:creationId xmlns:p14="http://schemas.microsoft.com/office/powerpoint/2010/main" val="1781037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2" grpId="0" animBg="1"/>
      <p:bldP spid="13" grpId="0"/>
      <p:bldP spid="15" grpId="0"/>
      <p:bldP spid="16" grpId="0" animBg="1"/>
      <p:bldP spid="18" grpId="0" animBg="1"/>
      <p:bldP spid="19" grpId="0" animBg="1"/>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BADB8957-87FF-D546-AEBE-02511A1FE624}" type="slidenum">
              <a:rPr lang="en-US" smtClean="0"/>
              <a:t>14</a:t>
            </a:fld>
            <a:endParaRPr lang="en-US"/>
          </a:p>
        </p:txBody>
      </p:sp>
      <p:pic>
        <p:nvPicPr>
          <p:cNvPr id="5" name="Picture 4"/>
          <p:cNvPicPr>
            <a:picLocks noChangeAspect="1"/>
          </p:cNvPicPr>
          <p:nvPr/>
        </p:nvPicPr>
        <p:blipFill>
          <a:blip r:embed="rId2"/>
          <a:stretch>
            <a:fillRect/>
          </a:stretch>
        </p:blipFill>
        <p:spPr>
          <a:xfrm>
            <a:off x="1863184" y="1860312"/>
            <a:ext cx="1422400" cy="1422400"/>
          </a:xfrm>
          <a:prstGeom prst="rect">
            <a:avLst/>
          </a:prstGeom>
        </p:spPr>
      </p:pic>
      <p:sp>
        <p:nvSpPr>
          <p:cNvPr id="6" name="TextBox 5"/>
          <p:cNvSpPr txBox="1"/>
          <p:nvPr/>
        </p:nvSpPr>
        <p:spPr>
          <a:xfrm>
            <a:off x="1414296" y="3306926"/>
            <a:ext cx="2588337" cy="646331"/>
          </a:xfrm>
          <a:prstGeom prst="rect">
            <a:avLst/>
          </a:prstGeom>
          <a:noFill/>
        </p:spPr>
        <p:txBody>
          <a:bodyPr wrap="none" rtlCol="0">
            <a:spAutoFit/>
          </a:bodyPr>
          <a:lstStyle/>
          <a:p>
            <a:r>
              <a:rPr lang="en-US" dirty="0" smtClean="0"/>
              <a:t>Promethazine, </a:t>
            </a:r>
            <a:r>
              <a:rPr lang="en-US" dirty="0" err="1" smtClean="0"/>
              <a:t>Fenergan</a:t>
            </a:r>
            <a:r>
              <a:rPr lang="en-US" dirty="0" smtClean="0"/>
              <a:t>®</a:t>
            </a:r>
          </a:p>
          <a:p>
            <a:r>
              <a:rPr lang="en-US" dirty="0" smtClean="0"/>
              <a:t>(antihistamine)</a:t>
            </a:r>
          </a:p>
        </p:txBody>
      </p:sp>
      <p:sp>
        <p:nvSpPr>
          <p:cNvPr id="7" name="Right Arrow 6"/>
          <p:cNvSpPr/>
          <p:nvPr/>
        </p:nvSpPr>
        <p:spPr>
          <a:xfrm>
            <a:off x="4024563" y="2472920"/>
            <a:ext cx="822158" cy="19718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5384800" y="1838254"/>
            <a:ext cx="1422400" cy="1663700"/>
          </a:xfrm>
          <a:prstGeom prst="rect">
            <a:avLst/>
          </a:prstGeom>
        </p:spPr>
      </p:pic>
      <p:sp>
        <p:nvSpPr>
          <p:cNvPr id="9" name="TextBox 8"/>
          <p:cNvSpPr txBox="1"/>
          <p:nvPr/>
        </p:nvSpPr>
        <p:spPr>
          <a:xfrm>
            <a:off x="8471374" y="3502718"/>
            <a:ext cx="2832507" cy="646331"/>
          </a:xfrm>
          <a:prstGeom prst="rect">
            <a:avLst/>
          </a:prstGeom>
          <a:noFill/>
        </p:spPr>
        <p:txBody>
          <a:bodyPr wrap="none" rtlCol="0">
            <a:spAutoFit/>
          </a:bodyPr>
          <a:lstStyle/>
          <a:p>
            <a:r>
              <a:rPr lang="en-US" dirty="0" smtClean="0"/>
              <a:t>Chlorpromazine, </a:t>
            </a:r>
            <a:r>
              <a:rPr lang="en-US" dirty="0" err="1" smtClean="0"/>
              <a:t>Thorazine</a:t>
            </a:r>
            <a:r>
              <a:rPr lang="en-US" dirty="0" smtClean="0"/>
              <a:t>®</a:t>
            </a:r>
          </a:p>
          <a:p>
            <a:r>
              <a:rPr lang="en-US" dirty="0" smtClean="0"/>
              <a:t>(</a:t>
            </a:r>
            <a:r>
              <a:rPr lang="en-US" b="1" dirty="0" smtClean="0">
                <a:solidFill>
                  <a:srgbClr val="FF0000"/>
                </a:solidFill>
              </a:rPr>
              <a:t>neuroleptic</a:t>
            </a:r>
            <a:r>
              <a:rPr lang="en-US" dirty="0" smtClean="0"/>
              <a:t>)</a:t>
            </a:r>
          </a:p>
        </p:txBody>
      </p:sp>
      <p:pic>
        <p:nvPicPr>
          <p:cNvPr id="10" name="Picture 9"/>
          <p:cNvPicPr>
            <a:picLocks noChangeAspect="1"/>
          </p:cNvPicPr>
          <p:nvPr/>
        </p:nvPicPr>
        <p:blipFill>
          <a:blip r:embed="rId4"/>
          <a:stretch>
            <a:fillRect/>
          </a:stretch>
        </p:blipFill>
        <p:spPr>
          <a:xfrm>
            <a:off x="8189367" y="1838254"/>
            <a:ext cx="1701800" cy="1663700"/>
          </a:xfrm>
          <a:prstGeom prst="rect">
            <a:avLst/>
          </a:prstGeom>
        </p:spPr>
      </p:pic>
      <p:sp>
        <p:nvSpPr>
          <p:cNvPr id="11" name="Right Arrow 10"/>
          <p:cNvSpPr/>
          <p:nvPr/>
        </p:nvSpPr>
        <p:spPr>
          <a:xfrm>
            <a:off x="7158726" y="2374328"/>
            <a:ext cx="822158" cy="19718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677439" y="3602582"/>
            <a:ext cx="1417119" cy="646331"/>
          </a:xfrm>
          <a:prstGeom prst="rect">
            <a:avLst/>
          </a:prstGeom>
          <a:noFill/>
        </p:spPr>
        <p:txBody>
          <a:bodyPr wrap="none" rtlCol="0">
            <a:spAutoFit/>
          </a:bodyPr>
          <a:lstStyle/>
          <a:p>
            <a:r>
              <a:rPr lang="en-US" dirty="0" err="1" smtClean="0"/>
              <a:t>Promazine</a:t>
            </a:r>
            <a:endParaRPr lang="en-US" dirty="0" smtClean="0"/>
          </a:p>
          <a:p>
            <a:r>
              <a:rPr lang="en-US" dirty="0" smtClean="0"/>
              <a:t>(</a:t>
            </a:r>
            <a:r>
              <a:rPr lang="en-US" b="1" dirty="0" smtClean="0">
                <a:solidFill>
                  <a:srgbClr val="FF0000"/>
                </a:solidFill>
              </a:rPr>
              <a:t>neuroleptic</a:t>
            </a:r>
            <a:r>
              <a:rPr lang="en-US" dirty="0" smtClean="0"/>
              <a:t>)</a:t>
            </a:r>
          </a:p>
        </p:txBody>
      </p:sp>
    </p:spTree>
    <p:extLst>
      <p:ext uri="{BB962C8B-B14F-4D97-AF65-F5344CB8AC3E}">
        <p14:creationId xmlns:p14="http://schemas.microsoft.com/office/powerpoint/2010/main" val="1806489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1" grpId="0" animBg="1"/>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BADB8957-87FF-D546-AEBE-02511A1FE624}" type="slidenum">
              <a:rPr lang="en-US" smtClean="0"/>
              <a:t>15</a:t>
            </a:fld>
            <a:endParaRPr lang="en-US"/>
          </a:p>
        </p:txBody>
      </p:sp>
      <p:pic>
        <p:nvPicPr>
          <p:cNvPr id="5" name="Picture 4"/>
          <p:cNvPicPr>
            <a:picLocks noChangeAspect="1"/>
          </p:cNvPicPr>
          <p:nvPr/>
        </p:nvPicPr>
        <p:blipFill>
          <a:blip r:embed="rId2"/>
          <a:stretch>
            <a:fillRect/>
          </a:stretch>
        </p:blipFill>
        <p:spPr>
          <a:xfrm>
            <a:off x="838200" y="1068233"/>
            <a:ext cx="1422400" cy="1663700"/>
          </a:xfrm>
          <a:prstGeom prst="rect">
            <a:avLst/>
          </a:prstGeom>
        </p:spPr>
      </p:pic>
      <p:sp>
        <p:nvSpPr>
          <p:cNvPr id="6" name="TextBox 5"/>
          <p:cNvSpPr txBox="1"/>
          <p:nvPr/>
        </p:nvSpPr>
        <p:spPr>
          <a:xfrm>
            <a:off x="1130839" y="2832561"/>
            <a:ext cx="1417119" cy="646331"/>
          </a:xfrm>
          <a:prstGeom prst="rect">
            <a:avLst/>
          </a:prstGeom>
          <a:noFill/>
        </p:spPr>
        <p:txBody>
          <a:bodyPr wrap="none" rtlCol="0">
            <a:spAutoFit/>
          </a:bodyPr>
          <a:lstStyle/>
          <a:p>
            <a:r>
              <a:rPr lang="en-US" dirty="0" err="1" smtClean="0"/>
              <a:t>Promazine</a:t>
            </a:r>
            <a:endParaRPr lang="en-US" dirty="0" smtClean="0"/>
          </a:p>
          <a:p>
            <a:r>
              <a:rPr lang="en-US" dirty="0" smtClean="0"/>
              <a:t>(</a:t>
            </a:r>
            <a:r>
              <a:rPr lang="en-US" b="1" dirty="0" smtClean="0">
                <a:solidFill>
                  <a:srgbClr val="FF0000"/>
                </a:solidFill>
              </a:rPr>
              <a:t>neuroleptic</a:t>
            </a:r>
            <a:r>
              <a:rPr lang="en-US" dirty="0" smtClean="0"/>
              <a:t>)</a:t>
            </a:r>
          </a:p>
        </p:txBody>
      </p:sp>
      <p:pic>
        <p:nvPicPr>
          <p:cNvPr id="7" name="Picture 6"/>
          <p:cNvPicPr>
            <a:picLocks noChangeAspect="1"/>
          </p:cNvPicPr>
          <p:nvPr/>
        </p:nvPicPr>
        <p:blipFill>
          <a:blip r:embed="rId3"/>
          <a:stretch>
            <a:fillRect/>
          </a:stretch>
        </p:blipFill>
        <p:spPr>
          <a:xfrm>
            <a:off x="3847765" y="1068233"/>
            <a:ext cx="1536700" cy="1663700"/>
          </a:xfrm>
          <a:prstGeom prst="rect">
            <a:avLst/>
          </a:prstGeom>
        </p:spPr>
      </p:pic>
      <p:sp>
        <p:nvSpPr>
          <p:cNvPr id="8" name="Right Arrow 7"/>
          <p:cNvSpPr/>
          <p:nvPr/>
        </p:nvSpPr>
        <p:spPr>
          <a:xfrm>
            <a:off x="2759242" y="1447896"/>
            <a:ext cx="822158" cy="19718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038600" y="2832561"/>
            <a:ext cx="1752146" cy="646331"/>
          </a:xfrm>
          <a:prstGeom prst="rect">
            <a:avLst/>
          </a:prstGeom>
          <a:noFill/>
        </p:spPr>
        <p:txBody>
          <a:bodyPr wrap="none" rtlCol="0">
            <a:spAutoFit/>
          </a:bodyPr>
          <a:lstStyle/>
          <a:p>
            <a:r>
              <a:rPr lang="en-US" dirty="0" smtClean="0"/>
              <a:t>Imipramine</a:t>
            </a:r>
          </a:p>
          <a:p>
            <a:r>
              <a:rPr lang="en-US" dirty="0" smtClean="0"/>
              <a:t>(</a:t>
            </a:r>
            <a:r>
              <a:rPr lang="en-US" b="1" dirty="0" smtClean="0">
                <a:solidFill>
                  <a:srgbClr val="FF0000"/>
                </a:solidFill>
              </a:rPr>
              <a:t>antidepressant</a:t>
            </a:r>
            <a:r>
              <a:rPr lang="en-US" dirty="0" smtClean="0"/>
              <a:t>)</a:t>
            </a:r>
          </a:p>
        </p:txBody>
      </p:sp>
      <p:pic>
        <p:nvPicPr>
          <p:cNvPr id="10" name="Picture 9"/>
          <p:cNvPicPr>
            <a:picLocks noChangeAspect="1"/>
          </p:cNvPicPr>
          <p:nvPr/>
        </p:nvPicPr>
        <p:blipFill>
          <a:blip r:embed="rId4"/>
          <a:stretch>
            <a:fillRect/>
          </a:stretch>
        </p:blipFill>
        <p:spPr>
          <a:xfrm>
            <a:off x="7159853" y="1068233"/>
            <a:ext cx="1536700" cy="1663700"/>
          </a:xfrm>
          <a:prstGeom prst="rect">
            <a:avLst/>
          </a:prstGeom>
        </p:spPr>
      </p:pic>
      <p:sp>
        <p:nvSpPr>
          <p:cNvPr id="11" name="Right Arrow 10"/>
          <p:cNvSpPr/>
          <p:nvPr/>
        </p:nvSpPr>
        <p:spPr>
          <a:xfrm>
            <a:off x="5761580" y="1447896"/>
            <a:ext cx="822158" cy="19718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433738" y="2825669"/>
            <a:ext cx="1752146" cy="646331"/>
          </a:xfrm>
          <a:prstGeom prst="rect">
            <a:avLst/>
          </a:prstGeom>
          <a:noFill/>
        </p:spPr>
        <p:txBody>
          <a:bodyPr wrap="none" rtlCol="0">
            <a:spAutoFit/>
          </a:bodyPr>
          <a:lstStyle/>
          <a:p>
            <a:r>
              <a:rPr lang="en-US" smtClean="0"/>
              <a:t>Amitryptiline</a:t>
            </a:r>
            <a:endParaRPr lang="en-US" dirty="0" smtClean="0"/>
          </a:p>
          <a:p>
            <a:r>
              <a:rPr lang="en-US" dirty="0" smtClean="0"/>
              <a:t>(</a:t>
            </a:r>
            <a:r>
              <a:rPr lang="en-US" b="1" dirty="0" smtClean="0">
                <a:solidFill>
                  <a:srgbClr val="FF0000"/>
                </a:solidFill>
              </a:rPr>
              <a:t>antidepressant</a:t>
            </a:r>
            <a:r>
              <a:rPr lang="en-US" dirty="0" smtClean="0"/>
              <a:t>)</a:t>
            </a:r>
          </a:p>
        </p:txBody>
      </p:sp>
      <p:pic>
        <p:nvPicPr>
          <p:cNvPr id="13" name="Picture 12"/>
          <p:cNvPicPr>
            <a:picLocks noChangeAspect="1"/>
          </p:cNvPicPr>
          <p:nvPr/>
        </p:nvPicPr>
        <p:blipFill>
          <a:blip r:embed="rId5"/>
          <a:stretch>
            <a:fillRect/>
          </a:stretch>
        </p:blipFill>
        <p:spPr>
          <a:xfrm>
            <a:off x="7489885" y="4486107"/>
            <a:ext cx="1536700" cy="1663700"/>
          </a:xfrm>
          <a:prstGeom prst="rect">
            <a:avLst/>
          </a:prstGeom>
        </p:spPr>
      </p:pic>
      <p:sp>
        <p:nvSpPr>
          <p:cNvPr id="14" name="Right Arrow 13"/>
          <p:cNvSpPr/>
          <p:nvPr/>
        </p:nvSpPr>
        <p:spPr>
          <a:xfrm rot="5400000">
            <a:off x="7840913" y="3834203"/>
            <a:ext cx="822158" cy="19718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9306654" y="4818901"/>
            <a:ext cx="2799997" cy="646331"/>
          </a:xfrm>
          <a:prstGeom prst="rect">
            <a:avLst/>
          </a:prstGeom>
          <a:noFill/>
        </p:spPr>
        <p:txBody>
          <a:bodyPr wrap="none" rtlCol="0">
            <a:spAutoFit/>
          </a:bodyPr>
          <a:lstStyle/>
          <a:p>
            <a:r>
              <a:rPr lang="en-US" dirty="0" err="1" smtClean="0"/>
              <a:t>Cyproheptadiene,Periactin</a:t>
            </a:r>
            <a:r>
              <a:rPr lang="en-US" dirty="0" smtClean="0"/>
              <a:t>®</a:t>
            </a:r>
          </a:p>
          <a:p>
            <a:r>
              <a:rPr lang="en-US" dirty="0" smtClean="0"/>
              <a:t>(</a:t>
            </a:r>
            <a:r>
              <a:rPr lang="en-US" b="1" dirty="0" smtClean="0">
                <a:solidFill>
                  <a:srgbClr val="FF0000"/>
                </a:solidFill>
              </a:rPr>
              <a:t>antihistamine</a:t>
            </a:r>
            <a:r>
              <a:rPr lang="en-US" dirty="0" smtClean="0"/>
              <a:t>)</a:t>
            </a:r>
          </a:p>
        </p:txBody>
      </p:sp>
      <p:sp>
        <p:nvSpPr>
          <p:cNvPr id="16" name="Right Arrow 15"/>
          <p:cNvSpPr/>
          <p:nvPr/>
        </p:nvSpPr>
        <p:spPr>
          <a:xfrm rot="10800000">
            <a:off x="5913980" y="5120773"/>
            <a:ext cx="822158" cy="19718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674785" y="4896199"/>
            <a:ext cx="1639936" cy="646331"/>
          </a:xfrm>
          <a:prstGeom prst="rect">
            <a:avLst/>
          </a:prstGeom>
          <a:noFill/>
        </p:spPr>
        <p:txBody>
          <a:bodyPr wrap="none" rtlCol="0">
            <a:spAutoFit/>
          </a:bodyPr>
          <a:lstStyle/>
          <a:p>
            <a:r>
              <a:rPr lang="en-US" dirty="0" err="1" smtClean="0"/>
              <a:t>Loratadine</a:t>
            </a:r>
            <a:r>
              <a:rPr lang="en-US" dirty="0" smtClean="0"/>
              <a:t>®</a:t>
            </a:r>
          </a:p>
          <a:p>
            <a:r>
              <a:rPr lang="en-US" dirty="0" smtClean="0"/>
              <a:t>(</a:t>
            </a:r>
            <a:r>
              <a:rPr lang="en-US" b="1" dirty="0" smtClean="0">
                <a:solidFill>
                  <a:srgbClr val="FF0000"/>
                </a:solidFill>
              </a:rPr>
              <a:t>antihistamine</a:t>
            </a:r>
            <a:r>
              <a:rPr lang="en-US" dirty="0" smtClean="0"/>
              <a:t>)</a:t>
            </a:r>
          </a:p>
        </p:txBody>
      </p:sp>
      <p:pic>
        <p:nvPicPr>
          <p:cNvPr id="19" name="Picture 18"/>
          <p:cNvPicPr>
            <a:picLocks noChangeAspect="1"/>
          </p:cNvPicPr>
          <p:nvPr/>
        </p:nvPicPr>
        <p:blipFill>
          <a:blip r:embed="rId6"/>
          <a:stretch>
            <a:fillRect/>
          </a:stretch>
        </p:blipFill>
        <p:spPr>
          <a:xfrm>
            <a:off x="3314721" y="4165070"/>
            <a:ext cx="1841500" cy="2184400"/>
          </a:xfrm>
          <a:prstGeom prst="rect">
            <a:avLst/>
          </a:prstGeom>
        </p:spPr>
      </p:pic>
    </p:spTree>
    <p:extLst>
      <p:ext uri="{BB962C8B-B14F-4D97-AF65-F5344CB8AC3E}">
        <p14:creationId xmlns:p14="http://schemas.microsoft.com/office/powerpoint/2010/main" val="40138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p:bldP spid="14" grpId="0" animBg="1"/>
      <p:bldP spid="15" grpId="0"/>
      <p:bldP spid="16" grpId="0" animBg="1"/>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BADB8957-87FF-D546-AEBE-02511A1FE624}" type="slidenum">
              <a:rPr lang="en-US" smtClean="0"/>
              <a:t>16</a:t>
            </a:fld>
            <a:endParaRPr lang="en-US"/>
          </a:p>
        </p:txBody>
      </p:sp>
      <p:sp>
        <p:nvSpPr>
          <p:cNvPr id="5" name="TextBox 4"/>
          <p:cNvSpPr txBox="1"/>
          <p:nvPr/>
        </p:nvSpPr>
        <p:spPr>
          <a:xfrm>
            <a:off x="838200" y="601579"/>
            <a:ext cx="9167703" cy="369332"/>
          </a:xfrm>
          <a:prstGeom prst="rect">
            <a:avLst/>
          </a:prstGeom>
          <a:noFill/>
        </p:spPr>
        <p:txBody>
          <a:bodyPr wrap="none" rtlCol="0">
            <a:spAutoFit/>
          </a:bodyPr>
          <a:lstStyle/>
          <a:p>
            <a:r>
              <a:rPr lang="en-US" dirty="0" smtClean="0"/>
              <a:t>Many endogenous ligands are small molecules with a simple (and overlapping) pharmacophore.</a:t>
            </a:r>
            <a:endParaRPr lang="en-US" dirty="0"/>
          </a:p>
        </p:txBody>
      </p:sp>
      <p:pic>
        <p:nvPicPr>
          <p:cNvPr id="6" name="Picture 5"/>
          <p:cNvPicPr>
            <a:picLocks noChangeAspect="1"/>
          </p:cNvPicPr>
          <p:nvPr/>
        </p:nvPicPr>
        <p:blipFill>
          <a:blip r:embed="rId2"/>
          <a:stretch>
            <a:fillRect/>
          </a:stretch>
        </p:blipFill>
        <p:spPr>
          <a:xfrm>
            <a:off x="706522" y="1718481"/>
            <a:ext cx="1803400" cy="723900"/>
          </a:xfrm>
          <a:prstGeom prst="rect">
            <a:avLst/>
          </a:prstGeom>
        </p:spPr>
      </p:pic>
      <p:sp>
        <p:nvSpPr>
          <p:cNvPr id="7" name="TextBox 6"/>
          <p:cNvSpPr txBox="1"/>
          <p:nvPr/>
        </p:nvSpPr>
        <p:spPr>
          <a:xfrm>
            <a:off x="706522" y="2645915"/>
            <a:ext cx="1156086" cy="369332"/>
          </a:xfrm>
          <a:prstGeom prst="rect">
            <a:avLst/>
          </a:prstGeom>
          <a:noFill/>
        </p:spPr>
        <p:txBody>
          <a:bodyPr wrap="none" rtlCol="0">
            <a:spAutoFit/>
          </a:bodyPr>
          <a:lstStyle/>
          <a:p>
            <a:r>
              <a:rPr lang="en-US" dirty="0" smtClean="0"/>
              <a:t>Dopamine</a:t>
            </a:r>
            <a:endParaRPr lang="en-US" dirty="0"/>
          </a:p>
        </p:txBody>
      </p:sp>
      <p:pic>
        <p:nvPicPr>
          <p:cNvPr id="8" name="Picture 7"/>
          <p:cNvPicPr>
            <a:picLocks noChangeAspect="1"/>
          </p:cNvPicPr>
          <p:nvPr/>
        </p:nvPicPr>
        <p:blipFill>
          <a:blip r:embed="rId3"/>
          <a:stretch>
            <a:fillRect/>
          </a:stretch>
        </p:blipFill>
        <p:spPr>
          <a:xfrm>
            <a:off x="3346450" y="1223515"/>
            <a:ext cx="1384300" cy="1422400"/>
          </a:xfrm>
          <a:prstGeom prst="rect">
            <a:avLst/>
          </a:prstGeom>
        </p:spPr>
      </p:pic>
      <p:sp>
        <p:nvSpPr>
          <p:cNvPr id="9" name="TextBox 8"/>
          <p:cNvSpPr txBox="1"/>
          <p:nvPr/>
        </p:nvSpPr>
        <p:spPr>
          <a:xfrm>
            <a:off x="3591145" y="2645915"/>
            <a:ext cx="1212833" cy="369332"/>
          </a:xfrm>
          <a:prstGeom prst="rect">
            <a:avLst/>
          </a:prstGeom>
          <a:noFill/>
        </p:spPr>
        <p:txBody>
          <a:bodyPr wrap="none" rtlCol="0">
            <a:spAutoFit/>
          </a:bodyPr>
          <a:lstStyle/>
          <a:p>
            <a:r>
              <a:rPr lang="en-US" dirty="0" err="1" smtClean="0"/>
              <a:t>Serotonine</a:t>
            </a:r>
            <a:endParaRPr lang="en-US" dirty="0"/>
          </a:p>
        </p:txBody>
      </p:sp>
      <p:pic>
        <p:nvPicPr>
          <p:cNvPr id="10" name="Picture 9"/>
          <p:cNvPicPr>
            <a:picLocks noChangeAspect="1"/>
          </p:cNvPicPr>
          <p:nvPr/>
        </p:nvPicPr>
        <p:blipFill>
          <a:blip r:embed="rId4"/>
          <a:stretch>
            <a:fillRect/>
          </a:stretch>
        </p:blipFill>
        <p:spPr>
          <a:xfrm>
            <a:off x="5934243" y="1459816"/>
            <a:ext cx="1117600" cy="1155700"/>
          </a:xfrm>
          <a:prstGeom prst="rect">
            <a:avLst/>
          </a:prstGeom>
        </p:spPr>
      </p:pic>
      <p:sp>
        <p:nvSpPr>
          <p:cNvPr id="11" name="TextBox 10"/>
          <p:cNvSpPr txBox="1"/>
          <p:nvPr/>
        </p:nvSpPr>
        <p:spPr>
          <a:xfrm>
            <a:off x="5830356" y="2615516"/>
            <a:ext cx="1128322" cy="369332"/>
          </a:xfrm>
          <a:prstGeom prst="rect">
            <a:avLst/>
          </a:prstGeom>
          <a:noFill/>
        </p:spPr>
        <p:txBody>
          <a:bodyPr wrap="none" rtlCol="0">
            <a:spAutoFit/>
          </a:bodyPr>
          <a:lstStyle/>
          <a:p>
            <a:r>
              <a:rPr lang="en-US" dirty="0" smtClean="0"/>
              <a:t>Histamine</a:t>
            </a:r>
            <a:endParaRPr lang="en-US" dirty="0"/>
          </a:p>
        </p:txBody>
      </p:sp>
      <p:pic>
        <p:nvPicPr>
          <p:cNvPr id="12" name="Picture 11"/>
          <p:cNvPicPr>
            <a:picLocks noChangeAspect="1"/>
          </p:cNvPicPr>
          <p:nvPr/>
        </p:nvPicPr>
        <p:blipFill>
          <a:blip r:embed="rId5"/>
          <a:stretch>
            <a:fillRect/>
          </a:stretch>
        </p:blipFill>
        <p:spPr>
          <a:xfrm>
            <a:off x="7966578" y="1600440"/>
            <a:ext cx="1514470" cy="668550"/>
          </a:xfrm>
          <a:prstGeom prst="rect">
            <a:avLst/>
          </a:prstGeom>
        </p:spPr>
      </p:pic>
      <p:sp>
        <p:nvSpPr>
          <p:cNvPr id="13" name="TextBox 12"/>
          <p:cNvSpPr txBox="1"/>
          <p:nvPr/>
        </p:nvSpPr>
        <p:spPr>
          <a:xfrm>
            <a:off x="8153400" y="2472595"/>
            <a:ext cx="1448282" cy="369332"/>
          </a:xfrm>
          <a:prstGeom prst="rect">
            <a:avLst/>
          </a:prstGeom>
          <a:noFill/>
        </p:spPr>
        <p:txBody>
          <a:bodyPr wrap="none" rtlCol="0">
            <a:spAutoFit/>
          </a:bodyPr>
          <a:lstStyle/>
          <a:p>
            <a:r>
              <a:rPr lang="en-US" dirty="0" smtClean="0"/>
              <a:t>Acetylcholine</a:t>
            </a:r>
            <a:endParaRPr lang="en-US" dirty="0"/>
          </a:p>
        </p:txBody>
      </p:sp>
      <p:sp>
        <p:nvSpPr>
          <p:cNvPr id="16" name="TextBox 15"/>
          <p:cNvSpPr txBox="1"/>
          <p:nvPr/>
        </p:nvSpPr>
        <p:spPr>
          <a:xfrm>
            <a:off x="706522" y="3693695"/>
            <a:ext cx="10819731" cy="2031325"/>
          </a:xfrm>
          <a:prstGeom prst="rect">
            <a:avLst/>
          </a:prstGeom>
          <a:noFill/>
        </p:spPr>
        <p:txBody>
          <a:bodyPr wrap="square" rtlCol="0">
            <a:spAutoFit/>
          </a:bodyPr>
          <a:lstStyle/>
          <a:p>
            <a:pPr marL="285750" indent="-285750">
              <a:buFont typeface="Arial" charset="0"/>
              <a:buChar char="•"/>
            </a:pPr>
            <a:r>
              <a:rPr lang="en-US" dirty="0" smtClean="0"/>
              <a:t>This is the reason why many medicinal chemistry efforts based on neurotransmitters accidentally lead to compounds with unexpected pharmacologic properties.</a:t>
            </a:r>
          </a:p>
          <a:p>
            <a:pPr marL="285750" indent="-285750">
              <a:buFont typeface="Arial" charset="0"/>
              <a:buChar char="•"/>
            </a:pPr>
            <a:r>
              <a:rPr lang="en-US" dirty="0" smtClean="0"/>
              <a:t>Most of the drugs discovered this way are active on a multitude of different receptors partly with agonistic or antagonistic effects.</a:t>
            </a:r>
          </a:p>
          <a:p>
            <a:pPr marL="285750" indent="-285750">
              <a:buFont typeface="Arial" charset="0"/>
              <a:buChar char="•"/>
            </a:pPr>
            <a:r>
              <a:rPr lang="en-US" dirty="0" smtClean="0"/>
              <a:t>However, many of the drugs discovered in the 50s and 60s of the last century are still on the WHO list of essential medicines.</a:t>
            </a:r>
          </a:p>
          <a:p>
            <a:endParaRPr lang="en-US" dirty="0"/>
          </a:p>
        </p:txBody>
      </p:sp>
    </p:spTree>
    <p:extLst>
      <p:ext uri="{BB962C8B-B14F-4D97-AF65-F5344CB8AC3E}">
        <p14:creationId xmlns:p14="http://schemas.microsoft.com/office/powerpoint/2010/main" val="1249136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BADB8957-87FF-D546-AEBE-02511A1FE624}" type="slidenum">
              <a:rPr lang="en-US" smtClean="0"/>
              <a:t>17</a:t>
            </a:fld>
            <a:endParaRPr lang="en-US"/>
          </a:p>
        </p:txBody>
      </p:sp>
      <p:sp>
        <p:nvSpPr>
          <p:cNvPr id="6" name="TextBox 5"/>
          <p:cNvSpPr txBox="1"/>
          <p:nvPr/>
        </p:nvSpPr>
        <p:spPr>
          <a:xfrm>
            <a:off x="1149421" y="466365"/>
            <a:ext cx="9893158" cy="646331"/>
          </a:xfrm>
          <a:prstGeom prst="rect">
            <a:avLst/>
          </a:prstGeom>
          <a:noFill/>
        </p:spPr>
        <p:txBody>
          <a:bodyPr wrap="none" rtlCol="0">
            <a:spAutoFit/>
          </a:bodyPr>
          <a:lstStyle/>
          <a:p>
            <a:pPr marL="285750" indent="-285750">
              <a:buFont typeface="Arial" charset="0"/>
              <a:buChar char="•"/>
            </a:pPr>
            <a:r>
              <a:rPr lang="en-US" dirty="0" smtClean="0"/>
              <a:t>A known bioactive compound can serve as a template for new compounds</a:t>
            </a:r>
          </a:p>
          <a:p>
            <a:pPr marL="285750" indent="-285750">
              <a:buFont typeface="Arial" charset="0"/>
              <a:buChar char="•"/>
            </a:pPr>
            <a:r>
              <a:rPr lang="en-US" dirty="0" smtClean="0"/>
              <a:t>The probability that a modified compound is still active is higher if the pharmacophore remains intact</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175138"/>
            <a:ext cx="4453648" cy="348054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8391" y="1024565"/>
            <a:ext cx="4646319" cy="3631121"/>
          </a:xfrm>
          <a:prstGeom prst="rect">
            <a:avLst/>
          </a:prstGeom>
        </p:spPr>
      </p:pic>
      <p:sp>
        <p:nvSpPr>
          <p:cNvPr id="9" name="TextBox 8"/>
          <p:cNvSpPr txBox="1"/>
          <p:nvPr/>
        </p:nvSpPr>
        <p:spPr>
          <a:xfrm>
            <a:off x="1149421" y="4890720"/>
            <a:ext cx="10954347" cy="1200329"/>
          </a:xfrm>
          <a:prstGeom prst="rect">
            <a:avLst/>
          </a:prstGeom>
          <a:noFill/>
        </p:spPr>
        <p:txBody>
          <a:bodyPr wrap="square" rtlCol="0">
            <a:spAutoFit/>
          </a:bodyPr>
          <a:lstStyle/>
          <a:p>
            <a:r>
              <a:rPr lang="en-US" dirty="0" smtClean="0"/>
              <a:t>There are two strategies to achieve this:</a:t>
            </a:r>
          </a:p>
          <a:p>
            <a:pPr marL="285750" indent="-285750">
              <a:buFont typeface="Arial" charset="0"/>
              <a:buChar char="•"/>
            </a:pPr>
            <a:r>
              <a:rPr lang="en-US" dirty="0" smtClean="0"/>
              <a:t>Replacement of molecule parts which do not interact with the receptor with building blocks that ensure that the pharmacophore points are still in the correct spatial arrangement</a:t>
            </a:r>
          </a:p>
          <a:p>
            <a:pPr marL="285750" indent="-285750">
              <a:buFont typeface="Arial" charset="0"/>
              <a:buChar char="•"/>
            </a:pPr>
            <a:r>
              <a:rPr lang="en-US" dirty="0" smtClean="0"/>
              <a:t>Replacement of interacting groups with groups which are able to form the same or similar interactions</a:t>
            </a:r>
            <a:endParaRPr lang="en-US" dirty="0"/>
          </a:p>
        </p:txBody>
      </p:sp>
    </p:spTree>
    <p:extLst>
      <p:ext uri="{BB962C8B-B14F-4D97-AF65-F5344CB8AC3E}">
        <p14:creationId xmlns:p14="http://schemas.microsoft.com/office/powerpoint/2010/main" val="1460837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BADB8957-87FF-D546-AEBE-02511A1FE624}" type="slidenum">
              <a:rPr lang="en-US" smtClean="0"/>
              <a:t>18</a:t>
            </a:fld>
            <a:endParaRPr lang="en-US"/>
          </a:p>
        </p:txBody>
      </p:sp>
      <p:sp>
        <p:nvSpPr>
          <p:cNvPr id="5" name="TextBox 4"/>
          <p:cNvSpPr txBox="1"/>
          <p:nvPr/>
        </p:nvSpPr>
        <p:spPr>
          <a:xfrm>
            <a:off x="1203157" y="481263"/>
            <a:ext cx="1684244" cy="461665"/>
          </a:xfrm>
          <a:prstGeom prst="rect">
            <a:avLst/>
          </a:prstGeom>
          <a:noFill/>
        </p:spPr>
        <p:txBody>
          <a:bodyPr wrap="none" rtlCol="0">
            <a:spAutoFit/>
          </a:bodyPr>
          <a:lstStyle/>
          <a:p>
            <a:r>
              <a:rPr lang="en-US" sz="2400" dirty="0" err="1" smtClean="0"/>
              <a:t>Bioisosteres</a:t>
            </a:r>
            <a:endParaRPr lang="en-US" sz="2400" dirty="0"/>
          </a:p>
        </p:txBody>
      </p:sp>
      <p:pic>
        <p:nvPicPr>
          <p:cNvPr id="7" name="Picture 6"/>
          <p:cNvPicPr>
            <a:picLocks noChangeAspect="1"/>
          </p:cNvPicPr>
          <p:nvPr/>
        </p:nvPicPr>
        <p:blipFill>
          <a:blip r:embed="rId2"/>
          <a:stretch>
            <a:fillRect/>
          </a:stretch>
        </p:blipFill>
        <p:spPr>
          <a:xfrm>
            <a:off x="1160201" y="3334084"/>
            <a:ext cx="1727200" cy="406400"/>
          </a:xfrm>
          <a:prstGeom prst="rect">
            <a:avLst/>
          </a:prstGeom>
        </p:spPr>
      </p:pic>
      <p:sp>
        <p:nvSpPr>
          <p:cNvPr id="10" name="TextBox 9"/>
          <p:cNvSpPr txBox="1"/>
          <p:nvPr/>
        </p:nvSpPr>
        <p:spPr>
          <a:xfrm>
            <a:off x="579204" y="1253196"/>
            <a:ext cx="5580887" cy="1200329"/>
          </a:xfrm>
          <a:prstGeom prst="rect">
            <a:avLst/>
          </a:prstGeom>
          <a:noFill/>
        </p:spPr>
        <p:txBody>
          <a:bodyPr wrap="none" rtlCol="0">
            <a:spAutoFit/>
          </a:bodyPr>
          <a:lstStyle/>
          <a:p>
            <a:r>
              <a:rPr lang="en-US" dirty="0" err="1" smtClean="0"/>
              <a:t>Bioisosteric</a:t>
            </a:r>
            <a:r>
              <a:rPr lang="en-US" dirty="0" smtClean="0"/>
              <a:t> replacements result in molecules which have:</a:t>
            </a:r>
          </a:p>
          <a:p>
            <a:pPr marL="285750" indent="-285750">
              <a:buFont typeface="Arial" charset="0"/>
              <a:buChar char="•"/>
            </a:pPr>
            <a:r>
              <a:rPr lang="en-US" dirty="0" smtClean="0"/>
              <a:t>A similar overall geometry</a:t>
            </a:r>
          </a:p>
          <a:p>
            <a:pPr marL="285750" indent="-285750">
              <a:buFont typeface="Arial" charset="0"/>
              <a:buChar char="•"/>
            </a:pPr>
            <a:r>
              <a:rPr lang="en-US" dirty="0" smtClean="0"/>
              <a:t>A similar spatial demand </a:t>
            </a:r>
          </a:p>
          <a:p>
            <a:pPr marL="285750" indent="-285750">
              <a:buFont typeface="Arial" charset="0"/>
              <a:buChar char="•"/>
            </a:pPr>
            <a:r>
              <a:rPr lang="en-US" dirty="0" smtClean="0"/>
              <a:t>A similar 3D-arrangment of pharmacophore </a:t>
            </a:r>
            <a:r>
              <a:rPr lang="en-US" dirty="0" smtClean="0"/>
              <a:t>points</a:t>
            </a:r>
            <a:endParaRPr lang="en-US" dirty="0"/>
          </a:p>
        </p:txBody>
      </p:sp>
      <p:sp>
        <p:nvSpPr>
          <p:cNvPr id="11" name="TextBox 10"/>
          <p:cNvSpPr txBox="1"/>
          <p:nvPr/>
        </p:nvSpPr>
        <p:spPr>
          <a:xfrm>
            <a:off x="543478" y="2793256"/>
            <a:ext cx="3332644" cy="369332"/>
          </a:xfrm>
          <a:prstGeom prst="rect">
            <a:avLst/>
          </a:prstGeom>
          <a:noFill/>
        </p:spPr>
        <p:txBody>
          <a:bodyPr wrap="none" rtlCol="0">
            <a:spAutoFit/>
          </a:bodyPr>
          <a:lstStyle/>
          <a:p>
            <a:r>
              <a:rPr lang="en-US" dirty="0" smtClean="0"/>
              <a:t>Simple </a:t>
            </a:r>
            <a:r>
              <a:rPr lang="en-US" dirty="0" err="1" smtClean="0"/>
              <a:t>bioisosteric</a:t>
            </a:r>
            <a:r>
              <a:rPr lang="en-US" dirty="0" smtClean="0"/>
              <a:t> replacements:</a:t>
            </a:r>
            <a:endParaRPr lang="en-US" dirty="0"/>
          </a:p>
        </p:txBody>
      </p:sp>
      <p:pic>
        <p:nvPicPr>
          <p:cNvPr id="12" name="Picture 11"/>
          <p:cNvPicPr>
            <a:picLocks noChangeAspect="1"/>
          </p:cNvPicPr>
          <p:nvPr/>
        </p:nvPicPr>
        <p:blipFill>
          <a:blip r:embed="rId3"/>
          <a:stretch>
            <a:fillRect/>
          </a:stretch>
        </p:blipFill>
        <p:spPr>
          <a:xfrm>
            <a:off x="838200" y="4050752"/>
            <a:ext cx="3162300" cy="419100"/>
          </a:xfrm>
          <a:prstGeom prst="rect">
            <a:avLst/>
          </a:prstGeom>
        </p:spPr>
      </p:pic>
      <p:sp>
        <p:nvSpPr>
          <p:cNvPr id="13" name="TextBox 12"/>
          <p:cNvSpPr txBox="1"/>
          <p:nvPr/>
        </p:nvSpPr>
        <p:spPr>
          <a:xfrm>
            <a:off x="1600200" y="4008187"/>
            <a:ext cx="338554" cy="461665"/>
          </a:xfrm>
          <a:prstGeom prst="rect">
            <a:avLst/>
          </a:prstGeom>
          <a:noFill/>
        </p:spPr>
        <p:txBody>
          <a:bodyPr wrap="none" rtlCol="0">
            <a:spAutoFit/>
          </a:bodyPr>
          <a:lstStyle/>
          <a:p>
            <a:r>
              <a:rPr lang="en-US" sz="2400" dirty="0" smtClean="0"/>
              <a:t>≈</a:t>
            </a:r>
            <a:endParaRPr lang="en-US" sz="2400" dirty="0"/>
          </a:p>
        </p:txBody>
      </p:sp>
      <p:sp>
        <p:nvSpPr>
          <p:cNvPr id="14" name="TextBox 13"/>
          <p:cNvSpPr txBox="1"/>
          <p:nvPr/>
        </p:nvSpPr>
        <p:spPr>
          <a:xfrm>
            <a:off x="1854524" y="3288190"/>
            <a:ext cx="338554" cy="461665"/>
          </a:xfrm>
          <a:prstGeom prst="rect">
            <a:avLst/>
          </a:prstGeom>
          <a:noFill/>
        </p:spPr>
        <p:txBody>
          <a:bodyPr wrap="none" rtlCol="0">
            <a:spAutoFit/>
          </a:bodyPr>
          <a:lstStyle/>
          <a:p>
            <a:r>
              <a:rPr lang="en-US" sz="2400" dirty="0" smtClean="0"/>
              <a:t>≈</a:t>
            </a:r>
            <a:endParaRPr lang="en-US" sz="2400" dirty="0"/>
          </a:p>
        </p:txBody>
      </p:sp>
      <p:sp>
        <p:nvSpPr>
          <p:cNvPr id="15" name="TextBox 14"/>
          <p:cNvSpPr txBox="1"/>
          <p:nvPr/>
        </p:nvSpPr>
        <p:spPr>
          <a:xfrm>
            <a:off x="2887401" y="4008762"/>
            <a:ext cx="338554" cy="461665"/>
          </a:xfrm>
          <a:prstGeom prst="rect">
            <a:avLst/>
          </a:prstGeom>
          <a:noFill/>
        </p:spPr>
        <p:txBody>
          <a:bodyPr wrap="none" rtlCol="0">
            <a:spAutoFit/>
          </a:bodyPr>
          <a:lstStyle/>
          <a:p>
            <a:r>
              <a:rPr lang="en-US" sz="2400" dirty="0" smtClean="0"/>
              <a:t>≈</a:t>
            </a:r>
            <a:endParaRPr lang="en-US" sz="2400" dirty="0"/>
          </a:p>
        </p:txBody>
      </p:sp>
      <p:pic>
        <p:nvPicPr>
          <p:cNvPr id="16" name="Picture 15"/>
          <p:cNvPicPr>
            <a:picLocks noChangeAspect="1"/>
          </p:cNvPicPr>
          <p:nvPr/>
        </p:nvPicPr>
        <p:blipFill>
          <a:blip r:embed="rId4"/>
          <a:stretch>
            <a:fillRect/>
          </a:stretch>
        </p:blipFill>
        <p:spPr>
          <a:xfrm>
            <a:off x="603919" y="4845357"/>
            <a:ext cx="4102100" cy="546100"/>
          </a:xfrm>
          <a:prstGeom prst="rect">
            <a:avLst/>
          </a:prstGeom>
        </p:spPr>
      </p:pic>
      <p:sp>
        <p:nvSpPr>
          <p:cNvPr id="17" name="TextBox 16"/>
          <p:cNvSpPr txBox="1"/>
          <p:nvPr/>
        </p:nvSpPr>
        <p:spPr>
          <a:xfrm>
            <a:off x="1426221" y="4891692"/>
            <a:ext cx="338554" cy="461665"/>
          </a:xfrm>
          <a:prstGeom prst="rect">
            <a:avLst/>
          </a:prstGeom>
          <a:noFill/>
        </p:spPr>
        <p:txBody>
          <a:bodyPr wrap="none" rtlCol="0">
            <a:spAutoFit/>
          </a:bodyPr>
          <a:lstStyle/>
          <a:p>
            <a:r>
              <a:rPr lang="en-US" sz="2400" dirty="0" smtClean="0"/>
              <a:t>≈</a:t>
            </a:r>
            <a:endParaRPr lang="en-US" sz="2400" dirty="0"/>
          </a:p>
        </p:txBody>
      </p:sp>
      <p:sp>
        <p:nvSpPr>
          <p:cNvPr id="18" name="TextBox 17"/>
          <p:cNvSpPr txBox="1"/>
          <p:nvPr/>
        </p:nvSpPr>
        <p:spPr>
          <a:xfrm>
            <a:off x="2434796" y="4929792"/>
            <a:ext cx="338554" cy="461665"/>
          </a:xfrm>
          <a:prstGeom prst="rect">
            <a:avLst/>
          </a:prstGeom>
          <a:noFill/>
        </p:spPr>
        <p:txBody>
          <a:bodyPr wrap="none" rtlCol="0">
            <a:spAutoFit/>
          </a:bodyPr>
          <a:lstStyle/>
          <a:p>
            <a:r>
              <a:rPr lang="en-US" sz="2400" dirty="0" smtClean="0"/>
              <a:t>≈</a:t>
            </a:r>
            <a:endParaRPr lang="en-US" sz="2400" dirty="0"/>
          </a:p>
        </p:txBody>
      </p:sp>
      <p:sp>
        <p:nvSpPr>
          <p:cNvPr id="19" name="TextBox 18"/>
          <p:cNvSpPr txBox="1"/>
          <p:nvPr/>
        </p:nvSpPr>
        <p:spPr>
          <a:xfrm>
            <a:off x="3570407" y="4879660"/>
            <a:ext cx="338554" cy="461665"/>
          </a:xfrm>
          <a:prstGeom prst="rect">
            <a:avLst/>
          </a:prstGeom>
          <a:noFill/>
        </p:spPr>
        <p:txBody>
          <a:bodyPr wrap="none" rtlCol="0">
            <a:spAutoFit/>
          </a:bodyPr>
          <a:lstStyle/>
          <a:p>
            <a:r>
              <a:rPr lang="en-US" sz="2400" dirty="0" smtClean="0"/>
              <a:t>≈</a:t>
            </a:r>
            <a:endParaRPr lang="en-US" sz="2400" dirty="0"/>
          </a:p>
        </p:txBody>
      </p:sp>
      <p:pic>
        <p:nvPicPr>
          <p:cNvPr id="20" name="Picture 19"/>
          <p:cNvPicPr>
            <a:picLocks noChangeAspect="1"/>
          </p:cNvPicPr>
          <p:nvPr/>
        </p:nvPicPr>
        <p:blipFill>
          <a:blip r:embed="rId5"/>
          <a:stretch>
            <a:fillRect/>
          </a:stretch>
        </p:blipFill>
        <p:spPr>
          <a:xfrm>
            <a:off x="7254040" y="1576139"/>
            <a:ext cx="3314700" cy="698500"/>
          </a:xfrm>
          <a:prstGeom prst="rect">
            <a:avLst/>
          </a:prstGeom>
        </p:spPr>
      </p:pic>
      <p:sp>
        <p:nvSpPr>
          <p:cNvPr id="21" name="TextBox 20"/>
          <p:cNvSpPr txBox="1"/>
          <p:nvPr/>
        </p:nvSpPr>
        <p:spPr>
          <a:xfrm>
            <a:off x="8178712" y="1691698"/>
            <a:ext cx="338554" cy="461665"/>
          </a:xfrm>
          <a:prstGeom prst="rect">
            <a:avLst/>
          </a:prstGeom>
          <a:noFill/>
        </p:spPr>
        <p:txBody>
          <a:bodyPr wrap="none" rtlCol="0">
            <a:spAutoFit/>
          </a:bodyPr>
          <a:lstStyle/>
          <a:p>
            <a:r>
              <a:rPr lang="en-US" sz="2400" dirty="0" smtClean="0"/>
              <a:t>≈</a:t>
            </a:r>
            <a:endParaRPr lang="en-US" sz="2400" dirty="0"/>
          </a:p>
        </p:txBody>
      </p:sp>
      <p:sp>
        <p:nvSpPr>
          <p:cNvPr id="22" name="TextBox 21"/>
          <p:cNvSpPr txBox="1"/>
          <p:nvPr/>
        </p:nvSpPr>
        <p:spPr>
          <a:xfrm>
            <a:off x="9441938" y="1668758"/>
            <a:ext cx="338554" cy="461665"/>
          </a:xfrm>
          <a:prstGeom prst="rect">
            <a:avLst/>
          </a:prstGeom>
          <a:noFill/>
        </p:spPr>
        <p:txBody>
          <a:bodyPr wrap="none" rtlCol="0">
            <a:spAutoFit/>
          </a:bodyPr>
          <a:lstStyle/>
          <a:p>
            <a:r>
              <a:rPr lang="en-US" sz="2400" dirty="0" smtClean="0"/>
              <a:t>≈</a:t>
            </a:r>
            <a:endParaRPr lang="en-US" sz="2400" dirty="0"/>
          </a:p>
        </p:txBody>
      </p:sp>
      <p:pic>
        <p:nvPicPr>
          <p:cNvPr id="23" name="Picture 22"/>
          <p:cNvPicPr>
            <a:picLocks noChangeAspect="1"/>
          </p:cNvPicPr>
          <p:nvPr/>
        </p:nvPicPr>
        <p:blipFill>
          <a:blip r:embed="rId6"/>
          <a:stretch>
            <a:fillRect/>
          </a:stretch>
        </p:blipFill>
        <p:spPr>
          <a:xfrm>
            <a:off x="6543413" y="3062992"/>
            <a:ext cx="5357468" cy="2097632"/>
          </a:xfrm>
          <a:prstGeom prst="rect">
            <a:avLst/>
          </a:prstGeom>
        </p:spPr>
      </p:pic>
    </p:spTree>
    <p:extLst>
      <p:ext uri="{BB962C8B-B14F-4D97-AF65-F5344CB8AC3E}">
        <p14:creationId xmlns:p14="http://schemas.microsoft.com/office/powerpoint/2010/main" val="487003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P spid="15" grpId="0"/>
      <p:bldP spid="17" grpId="0"/>
      <p:bldP spid="18" grpId="0"/>
      <p:bldP spid="19" grpId="0"/>
      <p:bldP spid="21" grpId="0"/>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BADB8957-87FF-D546-AEBE-02511A1FE624}" type="slidenum">
              <a:rPr lang="en-US" smtClean="0"/>
              <a:t>19</a:t>
            </a:fld>
            <a:endParaRPr lang="en-US"/>
          </a:p>
        </p:txBody>
      </p:sp>
      <p:pic>
        <p:nvPicPr>
          <p:cNvPr id="5" name="Picture 4"/>
          <p:cNvPicPr>
            <a:picLocks noChangeAspect="1"/>
          </p:cNvPicPr>
          <p:nvPr/>
        </p:nvPicPr>
        <p:blipFill>
          <a:blip r:embed="rId2"/>
          <a:stretch>
            <a:fillRect/>
          </a:stretch>
        </p:blipFill>
        <p:spPr>
          <a:xfrm>
            <a:off x="2153576" y="640909"/>
            <a:ext cx="3822700" cy="889000"/>
          </a:xfrm>
          <a:prstGeom prst="rect">
            <a:avLst/>
          </a:prstGeom>
        </p:spPr>
      </p:pic>
      <p:pic>
        <p:nvPicPr>
          <p:cNvPr id="7" name="Picture 6"/>
          <p:cNvPicPr>
            <a:picLocks noChangeAspect="1"/>
          </p:cNvPicPr>
          <p:nvPr/>
        </p:nvPicPr>
        <p:blipFill>
          <a:blip r:embed="rId3"/>
          <a:stretch>
            <a:fillRect/>
          </a:stretch>
        </p:blipFill>
        <p:spPr>
          <a:xfrm>
            <a:off x="1205838" y="3998865"/>
            <a:ext cx="1536700" cy="1663700"/>
          </a:xfrm>
          <a:prstGeom prst="rect">
            <a:avLst/>
          </a:prstGeom>
        </p:spPr>
      </p:pic>
      <p:pic>
        <p:nvPicPr>
          <p:cNvPr id="8" name="Picture 7"/>
          <p:cNvPicPr>
            <a:picLocks noChangeAspect="1"/>
          </p:cNvPicPr>
          <p:nvPr/>
        </p:nvPicPr>
        <p:blipFill>
          <a:blip r:embed="rId4"/>
          <a:stretch>
            <a:fillRect/>
          </a:stretch>
        </p:blipFill>
        <p:spPr>
          <a:xfrm>
            <a:off x="4149294" y="4019120"/>
            <a:ext cx="1536700" cy="1663700"/>
          </a:xfrm>
          <a:prstGeom prst="rect">
            <a:avLst/>
          </a:prstGeom>
        </p:spPr>
      </p:pic>
      <p:pic>
        <p:nvPicPr>
          <p:cNvPr id="10" name="Picture 9"/>
          <p:cNvPicPr>
            <a:picLocks noChangeAspect="1"/>
          </p:cNvPicPr>
          <p:nvPr/>
        </p:nvPicPr>
        <p:blipFill>
          <a:blip r:embed="rId5"/>
          <a:stretch>
            <a:fillRect/>
          </a:stretch>
        </p:blipFill>
        <p:spPr>
          <a:xfrm>
            <a:off x="7046586" y="668966"/>
            <a:ext cx="1600200" cy="78740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7959" y="1006199"/>
            <a:ext cx="2575560" cy="2627376"/>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74064" y="855235"/>
            <a:ext cx="2569464" cy="2627376"/>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07344" y="708246"/>
            <a:ext cx="2569464" cy="2627376"/>
          </a:xfrm>
          <a:prstGeom prst="rect">
            <a:avLst/>
          </a:prstGeom>
        </p:spPr>
      </p:pic>
      <p:sp>
        <p:nvSpPr>
          <p:cNvPr id="15" name="TextBox 14"/>
          <p:cNvSpPr txBox="1"/>
          <p:nvPr/>
        </p:nvSpPr>
        <p:spPr>
          <a:xfrm>
            <a:off x="1343149" y="5752921"/>
            <a:ext cx="1262077" cy="369332"/>
          </a:xfrm>
          <a:prstGeom prst="rect">
            <a:avLst/>
          </a:prstGeom>
          <a:noFill/>
        </p:spPr>
        <p:txBody>
          <a:bodyPr wrap="none" rtlCol="0">
            <a:spAutoFit/>
          </a:bodyPr>
          <a:lstStyle/>
          <a:p>
            <a:r>
              <a:rPr lang="en-US" smtClean="0"/>
              <a:t>Imipramine</a:t>
            </a:r>
            <a:endParaRPr lang="en-US" dirty="0" smtClean="0"/>
          </a:p>
        </p:txBody>
      </p:sp>
      <p:sp>
        <p:nvSpPr>
          <p:cNvPr id="16" name="TextBox 15"/>
          <p:cNvSpPr txBox="1"/>
          <p:nvPr/>
        </p:nvSpPr>
        <p:spPr>
          <a:xfrm>
            <a:off x="4327924" y="5599612"/>
            <a:ext cx="1410964" cy="369332"/>
          </a:xfrm>
          <a:prstGeom prst="rect">
            <a:avLst/>
          </a:prstGeom>
          <a:noFill/>
        </p:spPr>
        <p:txBody>
          <a:bodyPr wrap="none" rtlCol="0">
            <a:spAutoFit/>
          </a:bodyPr>
          <a:lstStyle/>
          <a:p>
            <a:r>
              <a:rPr lang="en-US" dirty="0" err="1" smtClean="0"/>
              <a:t>Amitryptiline</a:t>
            </a:r>
            <a:endParaRPr lang="en-US" dirty="0" smtClean="0"/>
          </a:p>
        </p:txBody>
      </p:sp>
      <p:pic>
        <p:nvPicPr>
          <p:cNvPr id="17" name="Picture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19211" y="917809"/>
            <a:ext cx="4872789" cy="4982615"/>
          </a:xfrm>
          <a:prstGeom prst="rect">
            <a:avLst/>
          </a:prstGeom>
        </p:spPr>
      </p:pic>
      <p:sp>
        <p:nvSpPr>
          <p:cNvPr id="18" name="TextBox 17"/>
          <p:cNvSpPr txBox="1"/>
          <p:nvPr/>
        </p:nvSpPr>
        <p:spPr>
          <a:xfrm>
            <a:off x="7507705" y="4457816"/>
            <a:ext cx="4054642" cy="923330"/>
          </a:xfrm>
          <a:prstGeom prst="rect">
            <a:avLst/>
          </a:prstGeom>
          <a:noFill/>
        </p:spPr>
        <p:txBody>
          <a:bodyPr wrap="square" rtlCol="0">
            <a:spAutoFit/>
          </a:bodyPr>
          <a:lstStyle/>
          <a:p>
            <a:r>
              <a:rPr lang="en-US" dirty="0" smtClean="0"/>
              <a:t>Changes result in an altered molecule geometry. Sometimes this is tolerated, sometimes not.</a:t>
            </a:r>
            <a:endParaRPr lang="en-US" dirty="0"/>
          </a:p>
        </p:txBody>
      </p:sp>
    </p:spTree>
    <p:extLst>
      <p:ext uri="{BB962C8B-B14F-4D97-AF65-F5344CB8AC3E}">
        <p14:creationId xmlns:p14="http://schemas.microsoft.com/office/powerpoint/2010/main" val="180840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02563" y="694481"/>
            <a:ext cx="9404020" cy="5324535"/>
          </a:xfrm>
          <a:prstGeom prst="rect">
            <a:avLst/>
          </a:prstGeom>
          <a:noFill/>
        </p:spPr>
        <p:txBody>
          <a:bodyPr wrap="square" rtlCol="0">
            <a:spAutoFit/>
          </a:bodyPr>
          <a:lstStyle/>
          <a:p>
            <a:pPr marL="285750" indent="-285750">
              <a:buFont typeface="Arial" charset="0"/>
              <a:buChar char="•"/>
            </a:pPr>
            <a:r>
              <a:rPr lang="en-US" sz="2000" dirty="0" smtClean="0"/>
              <a:t>There is a plethora of substances for which it is known that they possess pharmacological activity</a:t>
            </a:r>
          </a:p>
          <a:p>
            <a:pPr marL="285750" indent="-285750">
              <a:buFont typeface="Arial" charset="0"/>
              <a:buChar char="•"/>
            </a:pPr>
            <a:r>
              <a:rPr lang="en-US" sz="2000" dirty="0" smtClean="0"/>
              <a:t>For many of these substances pharmacological activity has been known long before there chemical structure or the receptors they act on were revealed. Typical examples are:</a:t>
            </a:r>
          </a:p>
          <a:p>
            <a:pPr marL="742950" lvl="1" indent="-285750">
              <a:buFont typeface="Arial" charset="0"/>
              <a:buChar char="•"/>
            </a:pPr>
            <a:r>
              <a:rPr lang="en-US" sz="2000" dirty="0" smtClean="0"/>
              <a:t>Extracts from plants for medical or stimulating use</a:t>
            </a:r>
          </a:p>
          <a:p>
            <a:pPr marL="742950" lvl="1" indent="-285750">
              <a:buFont typeface="Arial" charset="0"/>
              <a:buChar char="•"/>
            </a:pPr>
            <a:r>
              <a:rPr lang="en-US" sz="2000" dirty="0" smtClean="0"/>
              <a:t>Toxins</a:t>
            </a:r>
            <a:r>
              <a:rPr lang="en-US" sz="2000" dirty="0" smtClean="0"/>
              <a:t> </a:t>
            </a:r>
            <a:r>
              <a:rPr lang="en-US" sz="2000" dirty="0" smtClean="0"/>
              <a:t>derived from plants and animals  </a:t>
            </a:r>
          </a:p>
          <a:p>
            <a:pPr marL="285750" indent="-285750">
              <a:buFont typeface="Arial" charset="0"/>
              <a:buChar char="•"/>
            </a:pPr>
            <a:r>
              <a:rPr lang="en-US" sz="2000" dirty="0" smtClean="0"/>
              <a:t>With the onset of chemical and biological sciences also many substances were discovered which are needed by living organisms for various functions and for which specialized receptors exist. This </a:t>
            </a:r>
            <a:r>
              <a:rPr lang="en-US" sz="2000" dirty="0" smtClean="0"/>
              <a:t>type</a:t>
            </a:r>
            <a:r>
              <a:rPr lang="en-US" sz="2000" dirty="0" smtClean="0"/>
              <a:t> </a:t>
            </a:r>
            <a:r>
              <a:rPr lang="en-US" sz="2000" dirty="0" smtClean="0"/>
              <a:t>of compounds </a:t>
            </a:r>
            <a:r>
              <a:rPr lang="en-US" sz="2000" dirty="0" smtClean="0"/>
              <a:t>are</a:t>
            </a:r>
            <a:r>
              <a:rPr lang="en-US" sz="2000" dirty="0" smtClean="0"/>
              <a:t> </a:t>
            </a:r>
            <a:r>
              <a:rPr lang="en-US" sz="2000" dirty="0" smtClean="0"/>
              <a:t>known as endogenous ligands. Examples are:</a:t>
            </a:r>
          </a:p>
          <a:p>
            <a:pPr marL="742950" lvl="1" indent="-285750">
              <a:buFont typeface="Arial" charset="0"/>
              <a:buChar char="•"/>
            </a:pPr>
            <a:r>
              <a:rPr lang="en-US" sz="2000" dirty="0" smtClean="0"/>
              <a:t>Neurotransmitters</a:t>
            </a:r>
          </a:p>
          <a:p>
            <a:pPr marL="742950" lvl="1" indent="-285750">
              <a:buFont typeface="Arial" charset="0"/>
              <a:buChar char="•"/>
            </a:pPr>
            <a:r>
              <a:rPr lang="en-US" sz="2000" dirty="0" smtClean="0"/>
              <a:t>Hormones</a:t>
            </a:r>
          </a:p>
          <a:p>
            <a:pPr marL="285750" indent="-285750">
              <a:buFont typeface="Arial" charset="0"/>
              <a:buChar char="•"/>
            </a:pPr>
            <a:r>
              <a:rPr lang="en-US" sz="2000" dirty="0" smtClean="0"/>
              <a:t>In addition biological chemistry and medicinal chemistry have discovered and synthesized millions of compounds over the last century. For many of them it is known that they act on specific receptors, enzymes or other potentially interesting targets and this information is available in public databases, scientific publications or patents.</a:t>
            </a:r>
            <a:endParaRPr lang="en-US" sz="2000" dirty="0"/>
          </a:p>
        </p:txBody>
      </p:sp>
      <p:sp>
        <p:nvSpPr>
          <p:cNvPr id="4" name="Date Placeholder 3"/>
          <p:cNvSpPr>
            <a:spLocks noGrp="1"/>
          </p:cNvSpPr>
          <p:nvPr>
            <p:ph type="dt" sz="half" idx="10"/>
          </p:nvPr>
        </p:nvSpPr>
        <p:spPr/>
        <p:txBody>
          <a:bodyPr/>
          <a:lstStyle/>
          <a:p>
            <a:r>
              <a:rPr lang="de-DE" smtClean="0"/>
              <a:t>Daniel Seeliger</a:t>
            </a:r>
            <a:endParaRPr lang="en-US"/>
          </a:p>
        </p:txBody>
      </p:sp>
      <p:sp>
        <p:nvSpPr>
          <p:cNvPr id="5" name="Footer Placeholder 4"/>
          <p:cNvSpPr>
            <a:spLocks noGrp="1"/>
          </p:cNvSpPr>
          <p:nvPr>
            <p:ph type="ftr" sz="quarter" idx="11"/>
          </p:nvPr>
        </p:nvSpPr>
        <p:spPr/>
        <p:txBody>
          <a:bodyPr/>
          <a:lstStyle/>
          <a:p>
            <a:r>
              <a:rPr lang="en-US" smtClean="0"/>
              <a:t>Principles of Drug Discovery - University of Ulm 2017</a:t>
            </a:r>
            <a:endParaRPr lang="en-US"/>
          </a:p>
        </p:txBody>
      </p:sp>
      <p:sp>
        <p:nvSpPr>
          <p:cNvPr id="6" name="Slide Number Placeholder 5"/>
          <p:cNvSpPr>
            <a:spLocks noGrp="1"/>
          </p:cNvSpPr>
          <p:nvPr>
            <p:ph type="sldNum" sz="quarter" idx="12"/>
          </p:nvPr>
        </p:nvSpPr>
        <p:spPr/>
        <p:txBody>
          <a:bodyPr/>
          <a:lstStyle/>
          <a:p>
            <a:fld id="{BADB8957-87FF-D546-AEBE-02511A1FE624}" type="slidenum">
              <a:rPr lang="en-US" smtClean="0"/>
              <a:t>2</a:t>
            </a:fld>
            <a:endParaRPr lang="en-US"/>
          </a:p>
        </p:txBody>
      </p:sp>
    </p:spTree>
    <p:extLst>
      <p:ext uri="{BB962C8B-B14F-4D97-AF65-F5344CB8AC3E}">
        <p14:creationId xmlns:p14="http://schemas.microsoft.com/office/powerpoint/2010/main" val="89061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BADB8957-87FF-D546-AEBE-02511A1FE624}" type="slidenum">
              <a:rPr lang="en-US" smtClean="0"/>
              <a:t>20</a:t>
            </a:fld>
            <a:endParaRPr lang="en-US"/>
          </a:p>
        </p:txBody>
      </p:sp>
      <p:pic>
        <p:nvPicPr>
          <p:cNvPr id="5" name="Picture 4"/>
          <p:cNvPicPr>
            <a:picLocks noChangeAspect="1"/>
          </p:cNvPicPr>
          <p:nvPr/>
        </p:nvPicPr>
        <p:blipFill>
          <a:blip r:embed="rId2"/>
          <a:stretch>
            <a:fillRect/>
          </a:stretch>
        </p:blipFill>
        <p:spPr>
          <a:xfrm>
            <a:off x="3837023" y="724325"/>
            <a:ext cx="987976" cy="839780"/>
          </a:xfrm>
          <a:prstGeom prst="rect">
            <a:avLst/>
          </a:prstGeom>
        </p:spPr>
      </p:pic>
      <p:pic>
        <p:nvPicPr>
          <p:cNvPr id="6" name="Picture 5"/>
          <p:cNvPicPr>
            <a:picLocks noChangeAspect="1"/>
          </p:cNvPicPr>
          <p:nvPr/>
        </p:nvPicPr>
        <p:blipFill>
          <a:blip r:embed="rId3"/>
          <a:stretch>
            <a:fillRect/>
          </a:stretch>
        </p:blipFill>
        <p:spPr>
          <a:xfrm>
            <a:off x="5129418" y="724325"/>
            <a:ext cx="1465798" cy="839780"/>
          </a:xfrm>
          <a:prstGeom prst="rect">
            <a:avLst/>
          </a:prstGeom>
        </p:spPr>
      </p:pic>
      <p:pic>
        <p:nvPicPr>
          <p:cNvPr id="7" name="Picture 6"/>
          <p:cNvPicPr>
            <a:picLocks noChangeAspect="1"/>
          </p:cNvPicPr>
          <p:nvPr/>
        </p:nvPicPr>
        <p:blipFill>
          <a:blip r:embed="rId4"/>
          <a:stretch>
            <a:fillRect/>
          </a:stretch>
        </p:blipFill>
        <p:spPr>
          <a:xfrm>
            <a:off x="6794629" y="638228"/>
            <a:ext cx="1127887" cy="925877"/>
          </a:xfrm>
          <a:prstGeom prst="rect">
            <a:avLst/>
          </a:prstGeom>
        </p:spPr>
      </p:pic>
      <p:pic>
        <p:nvPicPr>
          <p:cNvPr id="8" name="Picture 7"/>
          <p:cNvPicPr>
            <a:picLocks noChangeAspect="1"/>
          </p:cNvPicPr>
          <p:nvPr/>
        </p:nvPicPr>
        <p:blipFill>
          <a:blip r:embed="rId5"/>
          <a:stretch>
            <a:fillRect/>
          </a:stretch>
        </p:blipFill>
        <p:spPr>
          <a:xfrm>
            <a:off x="254000" y="2479371"/>
            <a:ext cx="3327400" cy="1612900"/>
          </a:xfrm>
          <a:prstGeom prst="rect">
            <a:avLst/>
          </a:prstGeom>
        </p:spPr>
      </p:pic>
      <p:pic>
        <p:nvPicPr>
          <p:cNvPr id="9" name="Picture 8"/>
          <p:cNvPicPr>
            <a:picLocks noChangeAspect="1"/>
          </p:cNvPicPr>
          <p:nvPr/>
        </p:nvPicPr>
        <p:blipFill>
          <a:blip r:embed="rId6"/>
          <a:stretch>
            <a:fillRect/>
          </a:stretch>
        </p:blipFill>
        <p:spPr>
          <a:xfrm>
            <a:off x="3392430" y="3299374"/>
            <a:ext cx="2374900" cy="2070100"/>
          </a:xfrm>
          <a:prstGeom prst="rect">
            <a:avLst/>
          </a:prstGeom>
        </p:spPr>
      </p:pic>
      <p:sp>
        <p:nvSpPr>
          <p:cNvPr id="10" name="TextBox 9"/>
          <p:cNvSpPr txBox="1"/>
          <p:nvPr/>
        </p:nvSpPr>
        <p:spPr>
          <a:xfrm>
            <a:off x="1036053" y="4224953"/>
            <a:ext cx="1269258" cy="369332"/>
          </a:xfrm>
          <a:prstGeom prst="rect">
            <a:avLst/>
          </a:prstGeom>
          <a:noFill/>
        </p:spPr>
        <p:txBody>
          <a:bodyPr wrap="none" rtlCol="0">
            <a:spAutoFit/>
          </a:bodyPr>
          <a:lstStyle/>
          <a:p>
            <a:r>
              <a:rPr lang="en-US" dirty="0" err="1" smtClean="0"/>
              <a:t>Telmisartan</a:t>
            </a:r>
            <a:endParaRPr lang="en-US" dirty="0"/>
          </a:p>
        </p:txBody>
      </p:sp>
      <p:sp>
        <p:nvSpPr>
          <p:cNvPr id="11" name="TextBox 10"/>
          <p:cNvSpPr txBox="1"/>
          <p:nvPr/>
        </p:nvSpPr>
        <p:spPr>
          <a:xfrm>
            <a:off x="3945251" y="5422461"/>
            <a:ext cx="991425" cy="369332"/>
          </a:xfrm>
          <a:prstGeom prst="rect">
            <a:avLst/>
          </a:prstGeom>
          <a:noFill/>
        </p:spPr>
        <p:txBody>
          <a:bodyPr wrap="none" rtlCol="0">
            <a:spAutoFit/>
          </a:bodyPr>
          <a:lstStyle/>
          <a:p>
            <a:r>
              <a:rPr lang="en-US" dirty="0" smtClean="0"/>
              <a:t>Losartan</a:t>
            </a:r>
            <a:endParaRPr lang="en-US" dirty="0"/>
          </a:p>
        </p:txBody>
      </p:sp>
      <p:sp>
        <p:nvSpPr>
          <p:cNvPr id="12" name="TextBox 11"/>
          <p:cNvSpPr txBox="1"/>
          <p:nvPr/>
        </p:nvSpPr>
        <p:spPr>
          <a:xfrm>
            <a:off x="2037967" y="5838072"/>
            <a:ext cx="8096319" cy="461665"/>
          </a:xfrm>
          <a:prstGeom prst="rect">
            <a:avLst/>
          </a:prstGeom>
          <a:noFill/>
        </p:spPr>
        <p:txBody>
          <a:bodyPr wrap="none" rtlCol="0">
            <a:spAutoFit/>
          </a:bodyPr>
          <a:lstStyle/>
          <a:p>
            <a:r>
              <a:rPr lang="en-US" sz="2400" dirty="0" smtClean="0"/>
              <a:t>Angiotensin II </a:t>
            </a:r>
            <a:r>
              <a:rPr lang="en-US" sz="2400" smtClean="0"/>
              <a:t>receptor </a:t>
            </a:r>
            <a:r>
              <a:rPr lang="en-US" sz="2400" smtClean="0"/>
              <a:t>antagonists (treatment of hypertension)</a:t>
            </a:r>
            <a:endParaRPr lang="en-US" sz="2400" dirty="0"/>
          </a:p>
        </p:txBody>
      </p:sp>
      <p:pic>
        <p:nvPicPr>
          <p:cNvPr id="13" name="Picture 12"/>
          <p:cNvPicPr>
            <a:picLocks noChangeAspect="1"/>
          </p:cNvPicPr>
          <p:nvPr/>
        </p:nvPicPr>
        <p:blipFill>
          <a:blip r:embed="rId7"/>
          <a:stretch>
            <a:fillRect/>
          </a:stretch>
        </p:blipFill>
        <p:spPr>
          <a:xfrm>
            <a:off x="6134100" y="1882287"/>
            <a:ext cx="2476500" cy="2070100"/>
          </a:xfrm>
          <a:prstGeom prst="rect">
            <a:avLst/>
          </a:prstGeom>
        </p:spPr>
      </p:pic>
      <p:sp>
        <p:nvSpPr>
          <p:cNvPr id="14" name="TextBox 13"/>
          <p:cNvSpPr txBox="1"/>
          <p:nvPr/>
        </p:nvSpPr>
        <p:spPr>
          <a:xfrm>
            <a:off x="6968700" y="3961441"/>
            <a:ext cx="1146917" cy="369332"/>
          </a:xfrm>
          <a:prstGeom prst="rect">
            <a:avLst/>
          </a:prstGeom>
          <a:noFill/>
        </p:spPr>
        <p:txBody>
          <a:bodyPr wrap="none" rtlCol="0">
            <a:spAutoFit/>
          </a:bodyPr>
          <a:lstStyle/>
          <a:p>
            <a:r>
              <a:rPr lang="en-US" dirty="0" err="1" smtClean="0"/>
              <a:t>Irbesartan</a:t>
            </a:r>
            <a:endParaRPr lang="en-US" dirty="0"/>
          </a:p>
        </p:txBody>
      </p:sp>
      <p:pic>
        <p:nvPicPr>
          <p:cNvPr id="15" name="Picture 14"/>
          <p:cNvPicPr>
            <a:picLocks noChangeAspect="1"/>
          </p:cNvPicPr>
          <p:nvPr/>
        </p:nvPicPr>
        <p:blipFill>
          <a:blip r:embed="rId8"/>
          <a:stretch>
            <a:fillRect/>
          </a:stretch>
        </p:blipFill>
        <p:spPr>
          <a:xfrm>
            <a:off x="8977370" y="2917337"/>
            <a:ext cx="2501900" cy="1968500"/>
          </a:xfrm>
          <a:prstGeom prst="rect">
            <a:avLst/>
          </a:prstGeom>
        </p:spPr>
      </p:pic>
      <p:sp>
        <p:nvSpPr>
          <p:cNvPr id="16" name="TextBox 15"/>
          <p:cNvSpPr txBox="1"/>
          <p:nvPr/>
        </p:nvSpPr>
        <p:spPr>
          <a:xfrm>
            <a:off x="9654861" y="5044566"/>
            <a:ext cx="1102033" cy="369332"/>
          </a:xfrm>
          <a:prstGeom prst="rect">
            <a:avLst/>
          </a:prstGeom>
          <a:noFill/>
        </p:spPr>
        <p:txBody>
          <a:bodyPr wrap="none" rtlCol="0">
            <a:spAutoFit/>
          </a:bodyPr>
          <a:lstStyle/>
          <a:p>
            <a:r>
              <a:rPr lang="en-US" dirty="0" err="1" smtClean="0"/>
              <a:t>Azilsartan</a:t>
            </a:r>
            <a:endParaRPr lang="en-US" dirty="0"/>
          </a:p>
        </p:txBody>
      </p:sp>
      <p:sp>
        <p:nvSpPr>
          <p:cNvPr id="17" name="TextBox 16"/>
          <p:cNvSpPr txBox="1"/>
          <p:nvPr/>
        </p:nvSpPr>
        <p:spPr>
          <a:xfrm>
            <a:off x="637573" y="863509"/>
            <a:ext cx="2754857" cy="369332"/>
          </a:xfrm>
          <a:prstGeom prst="rect">
            <a:avLst/>
          </a:prstGeom>
          <a:noFill/>
        </p:spPr>
        <p:txBody>
          <a:bodyPr wrap="none" rtlCol="0">
            <a:spAutoFit/>
          </a:bodyPr>
          <a:lstStyle/>
          <a:p>
            <a:r>
              <a:rPr lang="en-US" dirty="0" smtClean="0"/>
              <a:t>Carboxylic acid </a:t>
            </a:r>
            <a:r>
              <a:rPr lang="en-US" dirty="0" err="1" smtClean="0"/>
              <a:t>bioisosteres</a:t>
            </a:r>
            <a:endParaRPr lang="en-US" dirty="0"/>
          </a:p>
        </p:txBody>
      </p:sp>
      <p:pic>
        <p:nvPicPr>
          <p:cNvPr id="18" name="Picture 17"/>
          <p:cNvPicPr>
            <a:picLocks noChangeAspect="1"/>
          </p:cNvPicPr>
          <p:nvPr/>
        </p:nvPicPr>
        <p:blipFill>
          <a:blip r:embed="rId9"/>
          <a:stretch>
            <a:fillRect/>
          </a:stretch>
        </p:blipFill>
        <p:spPr>
          <a:xfrm>
            <a:off x="8349474" y="638228"/>
            <a:ext cx="1305387" cy="854718"/>
          </a:xfrm>
          <a:prstGeom prst="rect">
            <a:avLst/>
          </a:prstGeom>
        </p:spPr>
      </p:pic>
    </p:spTree>
    <p:extLst>
      <p:ext uri="{BB962C8B-B14F-4D97-AF65-F5344CB8AC3E}">
        <p14:creationId xmlns:p14="http://schemas.microsoft.com/office/powerpoint/2010/main" val="435161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4" grpId="0"/>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BADB8957-87FF-D546-AEBE-02511A1FE624}" type="slidenum">
              <a:rPr lang="en-US" smtClean="0"/>
              <a:t>21</a:t>
            </a:fld>
            <a:endParaRPr lang="en-US"/>
          </a:p>
        </p:txBody>
      </p:sp>
      <p:pic>
        <p:nvPicPr>
          <p:cNvPr id="5" name="Picture 4"/>
          <p:cNvPicPr>
            <a:picLocks noChangeAspect="1"/>
          </p:cNvPicPr>
          <p:nvPr/>
        </p:nvPicPr>
        <p:blipFill>
          <a:blip r:embed="rId2"/>
          <a:stretch>
            <a:fillRect/>
          </a:stretch>
        </p:blipFill>
        <p:spPr>
          <a:xfrm>
            <a:off x="5082748" y="2532446"/>
            <a:ext cx="1724196" cy="901644"/>
          </a:xfrm>
          <a:prstGeom prst="rect">
            <a:avLst/>
          </a:prstGeom>
        </p:spPr>
      </p:pic>
      <p:sp>
        <p:nvSpPr>
          <p:cNvPr id="6" name="TextBox 5"/>
          <p:cNvSpPr txBox="1"/>
          <p:nvPr/>
        </p:nvSpPr>
        <p:spPr>
          <a:xfrm>
            <a:off x="509363" y="290865"/>
            <a:ext cx="2562689" cy="461665"/>
          </a:xfrm>
          <a:prstGeom prst="rect">
            <a:avLst/>
          </a:prstGeom>
          <a:noFill/>
        </p:spPr>
        <p:txBody>
          <a:bodyPr wrap="none" rtlCol="0">
            <a:spAutoFit/>
          </a:bodyPr>
          <a:lstStyle/>
          <a:p>
            <a:r>
              <a:rPr lang="en-US" sz="2400" dirty="0" smtClean="0"/>
              <a:t>Amide </a:t>
            </a:r>
            <a:r>
              <a:rPr lang="en-US" sz="2400" dirty="0" err="1" smtClean="0"/>
              <a:t>Bioisosteres</a:t>
            </a:r>
            <a:endParaRPr lang="en-US" sz="2400" dirty="0"/>
          </a:p>
        </p:txBody>
      </p:sp>
      <p:pic>
        <p:nvPicPr>
          <p:cNvPr id="7" name="Picture 6"/>
          <p:cNvPicPr>
            <a:picLocks noChangeAspect="1"/>
          </p:cNvPicPr>
          <p:nvPr/>
        </p:nvPicPr>
        <p:blipFill>
          <a:blip r:embed="rId3"/>
          <a:stretch>
            <a:fillRect/>
          </a:stretch>
        </p:blipFill>
        <p:spPr>
          <a:xfrm>
            <a:off x="1459383" y="1011992"/>
            <a:ext cx="1749849" cy="850844"/>
          </a:xfrm>
          <a:prstGeom prst="rect">
            <a:avLst/>
          </a:prstGeom>
        </p:spPr>
      </p:pic>
      <p:pic>
        <p:nvPicPr>
          <p:cNvPr id="8" name="Picture 7"/>
          <p:cNvPicPr>
            <a:picLocks noChangeAspect="1"/>
          </p:cNvPicPr>
          <p:nvPr/>
        </p:nvPicPr>
        <p:blipFill>
          <a:blip r:embed="rId4"/>
          <a:stretch>
            <a:fillRect/>
          </a:stretch>
        </p:blipFill>
        <p:spPr>
          <a:xfrm>
            <a:off x="4779623" y="504219"/>
            <a:ext cx="1724196" cy="901644"/>
          </a:xfrm>
          <a:prstGeom prst="rect">
            <a:avLst/>
          </a:prstGeom>
        </p:spPr>
      </p:pic>
      <p:pic>
        <p:nvPicPr>
          <p:cNvPr id="9" name="Picture 8"/>
          <p:cNvPicPr>
            <a:picLocks noChangeAspect="1"/>
          </p:cNvPicPr>
          <p:nvPr/>
        </p:nvPicPr>
        <p:blipFill>
          <a:blip r:embed="rId5"/>
          <a:stretch>
            <a:fillRect/>
          </a:stretch>
        </p:blipFill>
        <p:spPr>
          <a:xfrm>
            <a:off x="8610600" y="796223"/>
            <a:ext cx="1690772" cy="884165"/>
          </a:xfrm>
          <a:prstGeom prst="rect">
            <a:avLst/>
          </a:prstGeom>
        </p:spPr>
      </p:pic>
      <p:pic>
        <p:nvPicPr>
          <p:cNvPr id="10" name="Picture 9"/>
          <p:cNvPicPr>
            <a:picLocks noChangeAspect="1"/>
          </p:cNvPicPr>
          <p:nvPr/>
        </p:nvPicPr>
        <p:blipFill>
          <a:blip r:embed="rId6"/>
          <a:stretch>
            <a:fillRect/>
          </a:stretch>
        </p:blipFill>
        <p:spPr>
          <a:xfrm>
            <a:off x="8863787" y="2815681"/>
            <a:ext cx="1711387" cy="863544"/>
          </a:xfrm>
          <a:prstGeom prst="rect">
            <a:avLst/>
          </a:prstGeom>
        </p:spPr>
      </p:pic>
      <p:pic>
        <p:nvPicPr>
          <p:cNvPr id="12" name="Picture 11"/>
          <p:cNvPicPr>
            <a:picLocks noChangeAspect="1"/>
          </p:cNvPicPr>
          <p:nvPr/>
        </p:nvPicPr>
        <p:blipFill>
          <a:blip r:embed="rId7"/>
          <a:stretch>
            <a:fillRect/>
          </a:stretch>
        </p:blipFill>
        <p:spPr>
          <a:xfrm>
            <a:off x="7758605" y="5016209"/>
            <a:ext cx="1765268" cy="825951"/>
          </a:xfrm>
          <a:prstGeom prst="rect">
            <a:avLst/>
          </a:prstGeom>
        </p:spPr>
      </p:pic>
      <p:pic>
        <p:nvPicPr>
          <p:cNvPr id="19" name="Picture 18"/>
          <p:cNvPicPr>
            <a:picLocks noChangeAspect="1"/>
          </p:cNvPicPr>
          <p:nvPr/>
        </p:nvPicPr>
        <p:blipFill>
          <a:blip r:embed="rId8"/>
          <a:stretch>
            <a:fillRect/>
          </a:stretch>
        </p:blipFill>
        <p:spPr>
          <a:xfrm>
            <a:off x="1510701" y="3046264"/>
            <a:ext cx="1698531" cy="966137"/>
          </a:xfrm>
          <a:prstGeom prst="rect">
            <a:avLst/>
          </a:prstGeom>
        </p:spPr>
      </p:pic>
      <p:pic>
        <p:nvPicPr>
          <p:cNvPr id="20" name="Picture 19"/>
          <p:cNvPicPr>
            <a:picLocks noChangeAspect="1"/>
          </p:cNvPicPr>
          <p:nvPr/>
        </p:nvPicPr>
        <p:blipFill>
          <a:blip r:embed="rId9"/>
          <a:stretch>
            <a:fillRect/>
          </a:stretch>
        </p:blipFill>
        <p:spPr>
          <a:xfrm>
            <a:off x="4525841" y="4748986"/>
            <a:ext cx="1609102" cy="915269"/>
          </a:xfrm>
          <a:prstGeom prst="rect">
            <a:avLst/>
          </a:prstGeom>
        </p:spPr>
      </p:pic>
      <p:sp>
        <p:nvSpPr>
          <p:cNvPr id="21" name="TextBox 20"/>
          <p:cNvSpPr txBox="1"/>
          <p:nvPr/>
        </p:nvSpPr>
        <p:spPr>
          <a:xfrm>
            <a:off x="1854863" y="1829073"/>
            <a:ext cx="709874" cy="400110"/>
          </a:xfrm>
          <a:prstGeom prst="rect">
            <a:avLst/>
          </a:prstGeom>
          <a:noFill/>
        </p:spPr>
        <p:txBody>
          <a:bodyPr wrap="none" rtlCol="0">
            <a:spAutoFit/>
          </a:bodyPr>
          <a:lstStyle/>
          <a:p>
            <a:r>
              <a:rPr lang="en-US" sz="2000" dirty="0" smtClean="0"/>
              <a:t>Ester</a:t>
            </a:r>
            <a:endParaRPr lang="en-US" sz="2000" dirty="0"/>
          </a:p>
        </p:txBody>
      </p:sp>
      <p:sp>
        <p:nvSpPr>
          <p:cNvPr id="22" name="TextBox 21"/>
          <p:cNvSpPr txBox="1"/>
          <p:nvPr/>
        </p:nvSpPr>
        <p:spPr>
          <a:xfrm>
            <a:off x="4878900" y="1454572"/>
            <a:ext cx="1330749" cy="400110"/>
          </a:xfrm>
          <a:prstGeom prst="rect">
            <a:avLst/>
          </a:prstGeom>
          <a:noFill/>
        </p:spPr>
        <p:txBody>
          <a:bodyPr wrap="none" rtlCol="0">
            <a:spAutoFit/>
          </a:bodyPr>
          <a:lstStyle/>
          <a:p>
            <a:r>
              <a:rPr lang="en-US" sz="2000" smtClean="0"/>
              <a:t>Carbamate</a:t>
            </a:r>
            <a:endParaRPr lang="en-US" sz="2000" dirty="0"/>
          </a:p>
        </p:txBody>
      </p:sp>
      <p:sp>
        <p:nvSpPr>
          <p:cNvPr id="23" name="TextBox 22"/>
          <p:cNvSpPr txBox="1"/>
          <p:nvPr/>
        </p:nvSpPr>
        <p:spPr>
          <a:xfrm>
            <a:off x="8790611" y="1794468"/>
            <a:ext cx="687881" cy="400110"/>
          </a:xfrm>
          <a:prstGeom prst="rect">
            <a:avLst/>
          </a:prstGeom>
          <a:noFill/>
        </p:spPr>
        <p:txBody>
          <a:bodyPr wrap="none" rtlCol="0">
            <a:spAutoFit/>
          </a:bodyPr>
          <a:lstStyle/>
          <a:p>
            <a:r>
              <a:rPr lang="en-US" sz="2000" dirty="0" smtClean="0"/>
              <a:t>Urea</a:t>
            </a:r>
            <a:endParaRPr lang="en-US" sz="2000" dirty="0"/>
          </a:p>
        </p:txBody>
      </p:sp>
      <p:sp>
        <p:nvSpPr>
          <p:cNvPr id="24" name="TextBox 23"/>
          <p:cNvSpPr txBox="1"/>
          <p:nvPr/>
        </p:nvSpPr>
        <p:spPr>
          <a:xfrm>
            <a:off x="8974083" y="3617459"/>
            <a:ext cx="1490793" cy="400110"/>
          </a:xfrm>
          <a:prstGeom prst="rect">
            <a:avLst/>
          </a:prstGeom>
          <a:noFill/>
        </p:spPr>
        <p:txBody>
          <a:bodyPr wrap="none" rtlCol="0">
            <a:spAutoFit/>
          </a:bodyPr>
          <a:lstStyle/>
          <a:p>
            <a:r>
              <a:rPr lang="en-US" sz="2000" smtClean="0"/>
              <a:t>Sulfonamide</a:t>
            </a:r>
            <a:endParaRPr lang="en-US" sz="2000" dirty="0"/>
          </a:p>
        </p:txBody>
      </p:sp>
      <p:sp>
        <p:nvSpPr>
          <p:cNvPr id="25" name="TextBox 24"/>
          <p:cNvSpPr txBox="1"/>
          <p:nvPr/>
        </p:nvSpPr>
        <p:spPr>
          <a:xfrm>
            <a:off x="8010806" y="5664255"/>
            <a:ext cx="963277" cy="400110"/>
          </a:xfrm>
          <a:prstGeom prst="rect">
            <a:avLst/>
          </a:prstGeom>
          <a:noFill/>
        </p:spPr>
        <p:txBody>
          <a:bodyPr wrap="none" rtlCol="0">
            <a:spAutoFit/>
          </a:bodyPr>
          <a:lstStyle/>
          <a:p>
            <a:r>
              <a:rPr lang="en-US" sz="2000" smtClean="0"/>
              <a:t>Alcohol</a:t>
            </a:r>
            <a:endParaRPr lang="en-US" sz="2000" dirty="0"/>
          </a:p>
        </p:txBody>
      </p:sp>
      <p:sp>
        <p:nvSpPr>
          <p:cNvPr id="26" name="TextBox 25"/>
          <p:cNvSpPr txBox="1"/>
          <p:nvPr/>
        </p:nvSpPr>
        <p:spPr>
          <a:xfrm>
            <a:off x="1627285" y="4162063"/>
            <a:ext cx="936603" cy="400110"/>
          </a:xfrm>
          <a:prstGeom prst="rect">
            <a:avLst/>
          </a:prstGeom>
          <a:noFill/>
        </p:spPr>
        <p:txBody>
          <a:bodyPr wrap="none" rtlCol="0">
            <a:spAutoFit/>
          </a:bodyPr>
          <a:lstStyle/>
          <a:p>
            <a:r>
              <a:rPr lang="en-US" sz="2000" smtClean="0"/>
              <a:t>Lactam</a:t>
            </a:r>
            <a:endParaRPr lang="en-US" sz="2000" dirty="0"/>
          </a:p>
        </p:txBody>
      </p:sp>
      <p:sp>
        <p:nvSpPr>
          <p:cNvPr id="28" name="TextBox 27"/>
          <p:cNvSpPr txBox="1"/>
          <p:nvPr/>
        </p:nvSpPr>
        <p:spPr>
          <a:xfrm>
            <a:off x="4644490" y="5664255"/>
            <a:ext cx="1300356" cy="400110"/>
          </a:xfrm>
          <a:prstGeom prst="rect">
            <a:avLst/>
          </a:prstGeom>
          <a:noFill/>
        </p:spPr>
        <p:txBody>
          <a:bodyPr wrap="none" rtlCol="0">
            <a:spAutoFit/>
          </a:bodyPr>
          <a:lstStyle/>
          <a:p>
            <a:r>
              <a:rPr lang="en-US" sz="2000" dirty="0" smtClean="0"/>
              <a:t>Cyclic urea</a:t>
            </a:r>
            <a:endParaRPr lang="en-US" sz="2000" dirty="0"/>
          </a:p>
        </p:txBody>
      </p:sp>
      <p:sp>
        <p:nvSpPr>
          <p:cNvPr id="29" name="TextBox 28"/>
          <p:cNvSpPr txBox="1"/>
          <p:nvPr/>
        </p:nvSpPr>
        <p:spPr>
          <a:xfrm>
            <a:off x="5514279" y="3479170"/>
            <a:ext cx="861133" cy="400110"/>
          </a:xfrm>
          <a:prstGeom prst="rect">
            <a:avLst/>
          </a:prstGeom>
          <a:noFill/>
        </p:spPr>
        <p:txBody>
          <a:bodyPr wrap="none" rtlCol="0">
            <a:spAutoFit/>
          </a:bodyPr>
          <a:lstStyle/>
          <a:p>
            <a:r>
              <a:rPr lang="en-US" sz="2000" smtClean="0"/>
              <a:t>Amide</a:t>
            </a:r>
            <a:endParaRPr lang="en-US" sz="2000" dirty="0"/>
          </a:p>
        </p:txBody>
      </p:sp>
    </p:spTree>
    <p:extLst>
      <p:ext uri="{BB962C8B-B14F-4D97-AF65-F5344CB8AC3E}">
        <p14:creationId xmlns:p14="http://schemas.microsoft.com/office/powerpoint/2010/main" val="556444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26" grpId="0"/>
      <p:bldP spid="2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BADB8957-87FF-D546-AEBE-02511A1FE624}" type="slidenum">
              <a:rPr lang="en-US" smtClean="0"/>
              <a:t>22</a:t>
            </a:fld>
            <a:endParaRPr lang="en-US"/>
          </a:p>
        </p:txBody>
      </p:sp>
      <p:pic>
        <p:nvPicPr>
          <p:cNvPr id="5" name="Picture 4"/>
          <p:cNvPicPr>
            <a:picLocks noChangeAspect="1"/>
          </p:cNvPicPr>
          <p:nvPr/>
        </p:nvPicPr>
        <p:blipFill>
          <a:blip r:embed="rId2"/>
          <a:stretch>
            <a:fillRect/>
          </a:stretch>
        </p:blipFill>
        <p:spPr>
          <a:xfrm>
            <a:off x="1555909" y="1659484"/>
            <a:ext cx="1839348" cy="936705"/>
          </a:xfrm>
          <a:prstGeom prst="rect">
            <a:avLst/>
          </a:prstGeom>
        </p:spPr>
      </p:pic>
      <p:pic>
        <p:nvPicPr>
          <p:cNvPr id="6" name="Picture 5"/>
          <p:cNvPicPr>
            <a:picLocks noChangeAspect="1"/>
          </p:cNvPicPr>
          <p:nvPr/>
        </p:nvPicPr>
        <p:blipFill>
          <a:blip r:embed="rId3"/>
          <a:stretch>
            <a:fillRect/>
          </a:stretch>
        </p:blipFill>
        <p:spPr>
          <a:xfrm>
            <a:off x="1653736" y="3567461"/>
            <a:ext cx="1899547" cy="975443"/>
          </a:xfrm>
          <a:prstGeom prst="rect">
            <a:avLst/>
          </a:prstGeom>
        </p:spPr>
      </p:pic>
      <p:pic>
        <p:nvPicPr>
          <p:cNvPr id="7" name="Picture 6"/>
          <p:cNvPicPr>
            <a:picLocks noChangeAspect="1"/>
          </p:cNvPicPr>
          <p:nvPr/>
        </p:nvPicPr>
        <p:blipFill>
          <a:blip r:embed="rId4"/>
          <a:stretch>
            <a:fillRect/>
          </a:stretch>
        </p:blipFill>
        <p:spPr>
          <a:xfrm>
            <a:off x="7674010" y="1000212"/>
            <a:ext cx="1873179" cy="894401"/>
          </a:xfrm>
          <a:prstGeom prst="rect">
            <a:avLst/>
          </a:prstGeom>
        </p:spPr>
      </p:pic>
      <p:pic>
        <p:nvPicPr>
          <p:cNvPr id="8" name="Picture 7"/>
          <p:cNvPicPr>
            <a:picLocks noChangeAspect="1"/>
          </p:cNvPicPr>
          <p:nvPr/>
        </p:nvPicPr>
        <p:blipFill>
          <a:blip r:embed="rId5"/>
          <a:stretch>
            <a:fillRect/>
          </a:stretch>
        </p:blipFill>
        <p:spPr>
          <a:xfrm>
            <a:off x="4726804" y="831138"/>
            <a:ext cx="1877257" cy="963997"/>
          </a:xfrm>
          <a:prstGeom prst="rect">
            <a:avLst/>
          </a:prstGeom>
        </p:spPr>
      </p:pic>
      <p:pic>
        <p:nvPicPr>
          <p:cNvPr id="9" name="Picture 8"/>
          <p:cNvPicPr>
            <a:picLocks noChangeAspect="1"/>
          </p:cNvPicPr>
          <p:nvPr/>
        </p:nvPicPr>
        <p:blipFill>
          <a:blip r:embed="rId6"/>
          <a:stretch>
            <a:fillRect/>
          </a:stretch>
        </p:blipFill>
        <p:spPr>
          <a:xfrm>
            <a:off x="4228223" y="5141927"/>
            <a:ext cx="1865814" cy="890884"/>
          </a:xfrm>
          <a:prstGeom prst="rect">
            <a:avLst/>
          </a:prstGeom>
        </p:spPr>
      </p:pic>
      <p:pic>
        <p:nvPicPr>
          <p:cNvPr id="10" name="Picture 9"/>
          <p:cNvPicPr>
            <a:picLocks noChangeAspect="1"/>
          </p:cNvPicPr>
          <p:nvPr/>
        </p:nvPicPr>
        <p:blipFill>
          <a:blip r:embed="rId7"/>
          <a:stretch>
            <a:fillRect/>
          </a:stretch>
        </p:blipFill>
        <p:spPr>
          <a:xfrm>
            <a:off x="7080481" y="4710494"/>
            <a:ext cx="1805387" cy="862032"/>
          </a:xfrm>
          <a:prstGeom prst="rect">
            <a:avLst/>
          </a:prstGeom>
        </p:spPr>
      </p:pic>
      <p:pic>
        <p:nvPicPr>
          <p:cNvPr id="11" name="Picture 10"/>
          <p:cNvPicPr>
            <a:picLocks noChangeAspect="1"/>
          </p:cNvPicPr>
          <p:nvPr/>
        </p:nvPicPr>
        <p:blipFill>
          <a:blip r:embed="rId8"/>
          <a:stretch>
            <a:fillRect/>
          </a:stretch>
        </p:blipFill>
        <p:spPr>
          <a:xfrm>
            <a:off x="8073229" y="2596189"/>
            <a:ext cx="1730020" cy="888389"/>
          </a:xfrm>
          <a:prstGeom prst="rect">
            <a:avLst/>
          </a:prstGeom>
        </p:spPr>
      </p:pic>
      <p:pic>
        <p:nvPicPr>
          <p:cNvPr id="12" name="Picture 11"/>
          <p:cNvPicPr>
            <a:picLocks noChangeAspect="1"/>
          </p:cNvPicPr>
          <p:nvPr/>
        </p:nvPicPr>
        <p:blipFill>
          <a:blip r:embed="rId9"/>
          <a:stretch>
            <a:fillRect/>
          </a:stretch>
        </p:blipFill>
        <p:spPr>
          <a:xfrm>
            <a:off x="4803335" y="2823740"/>
            <a:ext cx="1724196" cy="901644"/>
          </a:xfrm>
          <a:prstGeom prst="rect">
            <a:avLst/>
          </a:prstGeom>
        </p:spPr>
      </p:pic>
      <p:sp>
        <p:nvSpPr>
          <p:cNvPr id="13" name="TextBox 12"/>
          <p:cNvSpPr txBox="1"/>
          <p:nvPr/>
        </p:nvSpPr>
        <p:spPr>
          <a:xfrm>
            <a:off x="5234867" y="3683836"/>
            <a:ext cx="861133" cy="400110"/>
          </a:xfrm>
          <a:prstGeom prst="rect">
            <a:avLst/>
          </a:prstGeom>
          <a:noFill/>
        </p:spPr>
        <p:txBody>
          <a:bodyPr wrap="none" rtlCol="0">
            <a:spAutoFit/>
          </a:bodyPr>
          <a:lstStyle/>
          <a:p>
            <a:r>
              <a:rPr lang="en-US" sz="2000" smtClean="0"/>
              <a:t>Amide</a:t>
            </a:r>
            <a:endParaRPr lang="en-US" sz="2000" dirty="0"/>
          </a:p>
        </p:txBody>
      </p:sp>
      <p:sp>
        <p:nvSpPr>
          <p:cNvPr id="14" name="TextBox 13"/>
          <p:cNvSpPr txBox="1"/>
          <p:nvPr/>
        </p:nvSpPr>
        <p:spPr>
          <a:xfrm>
            <a:off x="509363" y="290865"/>
            <a:ext cx="2562689" cy="461665"/>
          </a:xfrm>
          <a:prstGeom prst="rect">
            <a:avLst/>
          </a:prstGeom>
          <a:noFill/>
        </p:spPr>
        <p:txBody>
          <a:bodyPr wrap="none" rtlCol="0">
            <a:spAutoFit/>
          </a:bodyPr>
          <a:lstStyle/>
          <a:p>
            <a:r>
              <a:rPr lang="en-US" sz="2400" dirty="0" smtClean="0"/>
              <a:t>Amide </a:t>
            </a:r>
            <a:r>
              <a:rPr lang="en-US" sz="2400" dirty="0" err="1" smtClean="0"/>
              <a:t>Bioisosteres</a:t>
            </a:r>
            <a:endParaRPr lang="en-US" sz="2400" dirty="0"/>
          </a:p>
        </p:txBody>
      </p:sp>
    </p:spTree>
    <p:extLst>
      <p:ext uri="{BB962C8B-B14F-4D97-AF65-F5344CB8AC3E}">
        <p14:creationId xmlns:p14="http://schemas.microsoft.com/office/powerpoint/2010/main" val="1487815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BADB8957-87FF-D546-AEBE-02511A1FE624}" type="slidenum">
              <a:rPr lang="en-US" smtClean="0"/>
              <a:t>23</a:t>
            </a:fld>
            <a:endParaRPr lang="en-US"/>
          </a:p>
        </p:txBody>
      </p:sp>
      <p:pic>
        <p:nvPicPr>
          <p:cNvPr id="5" name="Picture 4"/>
          <p:cNvPicPr>
            <a:picLocks noChangeAspect="1"/>
          </p:cNvPicPr>
          <p:nvPr/>
        </p:nvPicPr>
        <p:blipFill>
          <a:blip r:embed="rId2"/>
          <a:stretch>
            <a:fillRect/>
          </a:stretch>
        </p:blipFill>
        <p:spPr>
          <a:xfrm>
            <a:off x="3581400" y="357941"/>
            <a:ext cx="1295400" cy="927100"/>
          </a:xfrm>
          <a:prstGeom prst="rect">
            <a:avLst/>
          </a:prstGeom>
        </p:spPr>
      </p:pic>
      <p:pic>
        <p:nvPicPr>
          <p:cNvPr id="6" name="Picture 5"/>
          <p:cNvPicPr>
            <a:picLocks noChangeAspect="1"/>
          </p:cNvPicPr>
          <p:nvPr/>
        </p:nvPicPr>
        <p:blipFill>
          <a:blip r:embed="rId3"/>
          <a:stretch>
            <a:fillRect/>
          </a:stretch>
        </p:blipFill>
        <p:spPr>
          <a:xfrm>
            <a:off x="5877358" y="535741"/>
            <a:ext cx="1282700" cy="749300"/>
          </a:xfrm>
          <a:prstGeom prst="rect">
            <a:avLst/>
          </a:prstGeom>
        </p:spPr>
      </p:pic>
      <p:pic>
        <p:nvPicPr>
          <p:cNvPr id="7" name="Picture 6"/>
          <p:cNvPicPr>
            <a:picLocks noChangeAspect="1"/>
          </p:cNvPicPr>
          <p:nvPr/>
        </p:nvPicPr>
        <p:blipFill>
          <a:blip r:embed="rId4"/>
          <a:stretch>
            <a:fillRect/>
          </a:stretch>
        </p:blipFill>
        <p:spPr>
          <a:xfrm>
            <a:off x="8160616" y="510341"/>
            <a:ext cx="1282700" cy="622300"/>
          </a:xfrm>
          <a:prstGeom prst="rect">
            <a:avLst/>
          </a:prstGeom>
        </p:spPr>
      </p:pic>
      <p:pic>
        <p:nvPicPr>
          <p:cNvPr id="8" name="Picture 7"/>
          <p:cNvPicPr>
            <a:picLocks noChangeAspect="1"/>
          </p:cNvPicPr>
          <p:nvPr/>
        </p:nvPicPr>
        <p:blipFill>
          <a:blip r:embed="rId5"/>
          <a:stretch>
            <a:fillRect/>
          </a:stretch>
        </p:blipFill>
        <p:spPr>
          <a:xfrm>
            <a:off x="3225511" y="1880965"/>
            <a:ext cx="1257300" cy="1168400"/>
          </a:xfrm>
          <a:prstGeom prst="rect">
            <a:avLst/>
          </a:prstGeom>
        </p:spPr>
      </p:pic>
      <p:pic>
        <p:nvPicPr>
          <p:cNvPr id="9" name="Picture 8"/>
          <p:cNvPicPr>
            <a:picLocks noChangeAspect="1"/>
          </p:cNvPicPr>
          <p:nvPr/>
        </p:nvPicPr>
        <p:blipFill>
          <a:blip r:embed="rId6"/>
          <a:stretch>
            <a:fillRect/>
          </a:stretch>
        </p:blipFill>
        <p:spPr>
          <a:xfrm>
            <a:off x="6066481" y="1814096"/>
            <a:ext cx="1257300" cy="1168400"/>
          </a:xfrm>
          <a:prstGeom prst="rect">
            <a:avLst/>
          </a:prstGeom>
        </p:spPr>
      </p:pic>
      <p:sp>
        <p:nvSpPr>
          <p:cNvPr id="10" name="TextBox 9"/>
          <p:cNvSpPr txBox="1"/>
          <p:nvPr/>
        </p:nvSpPr>
        <p:spPr>
          <a:xfrm>
            <a:off x="288758" y="465255"/>
            <a:ext cx="2587503" cy="646331"/>
          </a:xfrm>
          <a:prstGeom prst="rect">
            <a:avLst/>
          </a:prstGeom>
          <a:noFill/>
        </p:spPr>
        <p:txBody>
          <a:bodyPr wrap="none" rtlCol="0">
            <a:spAutoFit/>
          </a:bodyPr>
          <a:lstStyle/>
          <a:p>
            <a:r>
              <a:rPr lang="en-US" dirty="0" smtClean="0"/>
              <a:t>Ring-closures and</a:t>
            </a:r>
          </a:p>
          <a:p>
            <a:r>
              <a:rPr lang="en-US" dirty="0"/>
              <a:t>h</a:t>
            </a:r>
            <a:r>
              <a:rPr lang="en-US" dirty="0" smtClean="0"/>
              <a:t>eteroatom shifts in rings</a:t>
            </a:r>
            <a:endParaRPr lang="en-US" dirty="0"/>
          </a:p>
        </p:txBody>
      </p:sp>
      <p:pic>
        <p:nvPicPr>
          <p:cNvPr id="11" name="Picture 10"/>
          <p:cNvPicPr>
            <a:picLocks noChangeAspect="1"/>
          </p:cNvPicPr>
          <p:nvPr/>
        </p:nvPicPr>
        <p:blipFill>
          <a:blip r:embed="rId7"/>
          <a:stretch>
            <a:fillRect/>
          </a:stretch>
        </p:blipFill>
        <p:spPr>
          <a:xfrm>
            <a:off x="1269711" y="3685674"/>
            <a:ext cx="3213100" cy="1676400"/>
          </a:xfrm>
          <a:prstGeom prst="rect">
            <a:avLst/>
          </a:prstGeom>
        </p:spPr>
      </p:pic>
      <p:pic>
        <p:nvPicPr>
          <p:cNvPr id="12" name="Picture 11"/>
          <p:cNvPicPr>
            <a:picLocks noChangeAspect="1"/>
          </p:cNvPicPr>
          <p:nvPr/>
        </p:nvPicPr>
        <p:blipFill>
          <a:blip r:embed="rId8"/>
          <a:stretch>
            <a:fillRect/>
          </a:stretch>
        </p:blipFill>
        <p:spPr>
          <a:xfrm>
            <a:off x="6223289" y="3566695"/>
            <a:ext cx="3213100" cy="1676400"/>
          </a:xfrm>
          <a:prstGeom prst="rect">
            <a:avLst/>
          </a:prstGeom>
        </p:spPr>
      </p:pic>
      <p:sp>
        <p:nvSpPr>
          <p:cNvPr id="13" name="TextBox 12"/>
          <p:cNvSpPr txBox="1"/>
          <p:nvPr/>
        </p:nvSpPr>
        <p:spPr>
          <a:xfrm>
            <a:off x="1672389" y="5362074"/>
            <a:ext cx="1858842" cy="369332"/>
          </a:xfrm>
          <a:prstGeom prst="rect">
            <a:avLst/>
          </a:prstGeom>
          <a:noFill/>
        </p:spPr>
        <p:txBody>
          <a:bodyPr wrap="none" rtlCol="0">
            <a:spAutoFit/>
          </a:bodyPr>
          <a:lstStyle/>
          <a:p>
            <a:r>
              <a:rPr lang="en-US" dirty="0" smtClean="0"/>
              <a:t>Sildenafil, Viagra®</a:t>
            </a:r>
            <a:endParaRPr lang="en-US" dirty="0"/>
          </a:p>
        </p:txBody>
      </p:sp>
      <p:sp>
        <p:nvSpPr>
          <p:cNvPr id="14" name="TextBox 13"/>
          <p:cNvSpPr txBox="1"/>
          <p:nvPr/>
        </p:nvSpPr>
        <p:spPr>
          <a:xfrm>
            <a:off x="7323781" y="5305214"/>
            <a:ext cx="1996124" cy="369332"/>
          </a:xfrm>
          <a:prstGeom prst="rect">
            <a:avLst/>
          </a:prstGeom>
          <a:noFill/>
        </p:spPr>
        <p:txBody>
          <a:bodyPr wrap="none" rtlCol="0">
            <a:spAutoFit/>
          </a:bodyPr>
          <a:lstStyle/>
          <a:p>
            <a:r>
              <a:rPr lang="en-US" dirty="0" err="1" smtClean="0"/>
              <a:t>Vardenafil</a:t>
            </a:r>
            <a:r>
              <a:rPr lang="en-US" dirty="0" smtClean="0"/>
              <a:t>, Levitra®</a:t>
            </a:r>
            <a:endParaRPr lang="en-US" dirty="0"/>
          </a:p>
        </p:txBody>
      </p:sp>
    </p:spTree>
    <p:extLst>
      <p:ext uri="{BB962C8B-B14F-4D97-AF65-F5344CB8AC3E}">
        <p14:creationId xmlns:p14="http://schemas.microsoft.com/office/powerpoint/2010/main" val="129500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BADB8957-87FF-D546-AEBE-02511A1FE624}" type="slidenum">
              <a:rPr lang="en-US" smtClean="0"/>
              <a:t>24</a:t>
            </a:fld>
            <a:endParaRPr lang="en-US"/>
          </a:p>
        </p:txBody>
      </p:sp>
      <p:sp>
        <p:nvSpPr>
          <p:cNvPr id="6" name="TextBox 5"/>
          <p:cNvSpPr txBox="1"/>
          <p:nvPr/>
        </p:nvSpPr>
        <p:spPr>
          <a:xfrm>
            <a:off x="673768" y="409074"/>
            <a:ext cx="3422091" cy="369332"/>
          </a:xfrm>
          <a:prstGeom prst="rect">
            <a:avLst/>
          </a:prstGeom>
          <a:noFill/>
        </p:spPr>
        <p:txBody>
          <a:bodyPr wrap="none" rtlCol="0">
            <a:spAutoFit/>
          </a:bodyPr>
          <a:lstStyle/>
          <a:p>
            <a:r>
              <a:rPr lang="en-US" dirty="0" smtClean="0"/>
              <a:t>Variations of aliphatic ring systems</a:t>
            </a:r>
            <a:endParaRPr lang="en-US" dirty="0"/>
          </a:p>
        </p:txBody>
      </p:sp>
      <p:pic>
        <p:nvPicPr>
          <p:cNvPr id="9" name="Picture 8"/>
          <p:cNvPicPr>
            <a:picLocks noChangeAspect="1"/>
          </p:cNvPicPr>
          <p:nvPr/>
        </p:nvPicPr>
        <p:blipFill>
          <a:blip r:embed="rId2"/>
          <a:stretch>
            <a:fillRect/>
          </a:stretch>
        </p:blipFill>
        <p:spPr>
          <a:xfrm>
            <a:off x="720953" y="1595279"/>
            <a:ext cx="2283176" cy="678782"/>
          </a:xfrm>
          <a:prstGeom prst="rect">
            <a:avLst/>
          </a:prstGeom>
        </p:spPr>
      </p:pic>
      <p:pic>
        <p:nvPicPr>
          <p:cNvPr id="10" name="Picture 9"/>
          <p:cNvPicPr>
            <a:picLocks noChangeAspect="1"/>
          </p:cNvPicPr>
          <p:nvPr/>
        </p:nvPicPr>
        <p:blipFill>
          <a:blip r:embed="rId3"/>
          <a:stretch>
            <a:fillRect/>
          </a:stretch>
        </p:blipFill>
        <p:spPr>
          <a:xfrm>
            <a:off x="3327400" y="1485899"/>
            <a:ext cx="1861570" cy="897543"/>
          </a:xfrm>
          <a:prstGeom prst="rect">
            <a:avLst/>
          </a:prstGeom>
        </p:spPr>
      </p:pic>
      <p:pic>
        <p:nvPicPr>
          <p:cNvPr id="11" name="Picture 10"/>
          <p:cNvPicPr>
            <a:picLocks noChangeAspect="1"/>
          </p:cNvPicPr>
          <p:nvPr/>
        </p:nvPicPr>
        <p:blipFill>
          <a:blip r:embed="rId2"/>
          <a:stretch>
            <a:fillRect/>
          </a:stretch>
        </p:blipFill>
        <p:spPr>
          <a:xfrm>
            <a:off x="6482013" y="1485900"/>
            <a:ext cx="2306782" cy="685800"/>
          </a:xfrm>
          <a:prstGeom prst="rect">
            <a:avLst/>
          </a:prstGeom>
        </p:spPr>
      </p:pic>
      <p:pic>
        <p:nvPicPr>
          <p:cNvPr id="13" name="Picture 12"/>
          <p:cNvPicPr>
            <a:picLocks noChangeAspect="1"/>
          </p:cNvPicPr>
          <p:nvPr/>
        </p:nvPicPr>
        <p:blipFill>
          <a:blip r:embed="rId4"/>
          <a:stretch>
            <a:fillRect/>
          </a:stretch>
        </p:blipFill>
        <p:spPr>
          <a:xfrm>
            <a:off x="8969875" y="1244600"/>
            <a:ext cx="1836371" cy="927100"/>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6898" y="1485900"/>
            <a:ext cx="4904121" cy="3923297"/>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7682" y="1905000"/>
            <a:ext cx="4791288" cy="3833030"/>
          </a:xfrm>
          <a:prstGeom prst="rect">
            <a:avLst/>
          </a:prstGeom>
        </p:spPr>
      </p:pic>
      <p:sp>
        <p:nvSpPr>
          <p:cNvPr id="16" name="TextBox 15"/>
          <p:cNvSpPr txBox="1"/>
          <p:nvPr/>
        </p:nvSpPr>
        <p:spPr>
          <a:xfrm>
            <a:off x="2793326" y="4762866"/>
            <a:ext cx="2803358" cy="646331"/>
          </a:xfrm>
          <a:prstGeom prst="rect">
            <a:avLst/>
          </a:prstGeom>
          <a:noFill/>
        </p:spPr>
        <p:txBody>
          <a:bodyPr wrap="square" rtlCol="0">
            <a:spAutoFit/>
          </a:bodyPr>
          <a:lstStyle/>
          <a:p>
            <a:r>
              <a:rPr lang="en-US" dirty="0" smtClean="0"/>
              <a:t>Ring position changes due </a:t>
            </a:r>
            <a:r>
              <a:rPr lang="en-US" smtClean="0"/>
              <a:t>to steric repulsion</a:t>
            </a:r>
            <a:endParaRPr lang="en-US"/>
          </a:p>
        </p:txBody>
      </p:sp>
      <p:sp>
        <p:nvSpPr>
          <p:cNvPr id="18" name="TextBox 17"/>
          <p:cNvSpPr txBox="1"/>
          <p:nvPr/>
        </p:nvSpPr>
        <p:spPr>
          <a:xfrm>
            <a:off x="7717279" y="4405293"/>
            <a:ext cx="2803358" cy="1754326"/>
          </a:xfrm>
          <a:prstGeom prst="rect">
            <a:avLst/>
          </a:prstGeom>
          <a:noFill/>
        </p:spPr>
        <p:txBody>
          <a:bodyPr wrap="square" rtlCol="0">
            <a:spAutoFit/>
          </a:bodyPr>
          <a:lstStyle/>
          <a:p>
            <a:r>
              <a:rPr lang="en-US" dirty="0" smtClean="0"/>
              <a:t>Changing </a:t>
            </a:r>
            <a:r>
              <a:rPr lang="en-US" dirty="0" err="1" smtClean="0"/>
              <a:t>cyclohexyl</a:t>
            </a:r>
            <a:r>
              <a:rPr lang="en-US" dirty="0" smtClean="0"/>
              <a:t> into </a:t>
            </a:r>
            <a:r>
              <a:rPr lang="en-US" dirty="0" err="1" smtClean="0"/>
              <a:t>bicyclo</a:t>
            </a:r>
            <a:r>
              <a:rPr lang="en-US" dirty="0" smtClean="0"/>
              <a:t>[2.2.1]heptane causes switch to boat conformation. Inversion of </a:t>
            </a:r>
            <a:r>
              <a:rPr lang="en-US" dirty="0" err="1" smtClean="0"/>
              <a:t>stereocenter</a:t>
            </a:r>
            <a:r>
              <a:rPr lang="en-US" dirty="0" smtClean="0"/>
              <a:t> restores molecule geometry. </a:t>
            </a:r>
            <a:endParaRPr lang="en-US" dirty="0"/>
          </a:p>
        </p:txBody>
      </p:sp>
      <p:cxnSp>
        <p:nvCxnSpPr>
          <p:cNvPr id="20" name="Straight Arrow Connector 19"/>
          <p:cNvCxnSpPr/>
          <p:nvPr/>
        </p:nvCxnSpPr>
        <p:spPr>
          <a:xfrm flipH="1" flipV="1">
            <a:off x="9853863" y="3597442"/>
            <a:ext cx="128337" cy="673769"/>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745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BADB8957-87FF-D546-AEBE-02511A1FE624}" type="slidenum">
              <a:rPr lang="en-US" smtClean="0"/>
              <a:t>25</a:t>
            </a:fld>
            <a:endParaRPr lang="en-US"/>
          </a:p>
        </p:txBody>
      </p:sp>
      <p:pic>
        <p:nvPicPr>
          <p:cNvPr id="5" name="Picture 4"/>
          <p:cNvPicPr>
            <a:picLocks noChangeAspect="1"/>
          </p:cNvPicPr>
          <p:nvPr/>
        </p:nvPicPr>
        <p:blipFill>
          <a:blip r:embed="rId2"/>
          <a:stretch>
            <a:fillRect/>
          </a:stretch>
        </p:blipFill>
        <p:spPr>
          <a:xfrm>
            <a:off x="1722520" y="2041526"/>
            <a:ext cx="1586163" cy="1474010"/>
          </a:xfrm>
          <a:prstGeom prst="rect">
            <a:avLst/>
          </a:prstGeom>
        </p:spPr>
      </p:pic>
      <p:sp>
        <p:nvSpPr>
          <p:cNvPr id="6" name="TextBox 5"/>
          <p:cNvSpPr txBox="1"/>
          <p:nvPr/>
        </p:nvSpPr>
        <p:spPr>
          <a:xfrm>
            <a:off x="838201" y="601579"/>
            <a:ext cx="8245642" cy="646331"/>
          </a:xfrm>
          <a:prstGeom prst="rect">
            <a:avLst/>
          </a:prstGeom>
          <a:noFill/>
        </p:spPr>
        <p:txBody>
          <a:bodyPr wrap="square" rtlCol="0">
            <a:spAutoFit/>
          </a:bodyPr>
          <a:lstStyle/>
          <a:p>
            <a:r>
              <a:rPr lang="en-US" dirty="0" err="1" smtClean="0"/>
              <a:t>Bioisostere</a:t>
            </a:r>
            <a:r>
              <a:rPr lang="en-US" dirty="0" smtClean="0"/>
              <a:t> replacement of the central molecule parts are quite difficult, especially if the core already has a complex 3D structure</a:t>
            </a:r>
            <a:endParaRPr lang="en-US" dirty="0"/>
          </a:p>
        </p:txBody>
      </p:sp>
      <p:pic>
        <p:nvPicPr>
          <p:cNvPr id="7" name="Picture 6"/>
          <p:cNvPicPr>
            <a:picLocks noChangeAspect="1"/>
          </p:cNvPicPr>
          <p:nvPr/>
        </p:nvPicPr>
        <p:blipFill>
          <a:blip r:embed="rId3"/>
          <a:stretch>
            <a:fillRect/>
          </a:stretch>
        </p:blipFill>
        <p:spPr>
          <a:xfrm>
            <a:off x="4748597" y="1932478"/>
            <a:ext cx="2318752" cy="1862604"/>
          </a:xfrm>
          <a:prstGeom prst="rect">
            <a:avLst/>
          </a:prstGeom>
        </p:spPr>
      </p:pic>
      <p:sp>
        <p:nvSpPr>
          <p:cNvPr id="8" name="TextBox 7"/>
          <p:cNvSpPr txBox="1"/>
          <p:nvPr/>
        </p:nvSpPr>
        <p:spPr>
          <a:xfrm>
            <a:off x="1864895" y="3617464"/>
            <a:ext cx="992066" cy="369332"/>
          </a:xfrm>
          <a:prstGeom prst="rect">
            <a:avLst/>
          </a:prstGeom>
          <a:noFill/>
        </p:spPr>
        <p:txBody>
          <a:bodyPr wrap="none" rtlCol="0">
            <a:spAutoFit/>
          </a:bodyPr>
          <a:lstStyle/>
          <a:p>
            <a:r>
              <a:rPr lang="en-US" smtClean="0"/>
              <a:t>Flat core</a:t>
            </a:r>
            <a:endParaRPr lang="en-US"/>
          </a:p>
        </p:txBody>
      </p:sp>
      <p:sp>
        <p:nvSpPr>
          <p:cNvPr id="9" name="TextBox 8"/>
          <p:cNvSpPr txBox="1"/>
          <p:nvPr/>
        </p:nvSpPr>
        <p:spPr>
          <a:xfrm>
            <a:off x="5287146" y="3795082"/>
            <a:ext cx="907556" cy="369332"/>
          </a:xfrm>
          <a:prstGeom prst="rect">
            <a:avLst/>
          </a:prstGeom>
          <a:noFill/>
        </p:spPr>
        <p:txBody>
          <a:bodyPr wrap="none" rtlCol="0">
            <a:spAutoFit/>
          </a:bodyPr>
          <a:lstStyle/>
          <a:p>
            <a:r>
              <a:rPr lang="en-US" dirty="0" smtClean="0"/>
              <a:t>3D core</a:t>
            </a:r>
            <a:endParaRPr lang="en-US"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7349" y="1542790"/>
            <a:ext cx="4931865" cy="3945492"/>
          </a:xfrm>
          <a:prstGeom prst="rect">
            <a:avLst/>
          </a:prstGeom>
        </p:spPr>
      </p:pic>
      <p:sp>
        <p:nvSpPr>
          <p:cNvPr id="11" name="TextBox 10"/>
          <p:cNvSpPr txBox="1"/>
          <p:nvPr/>
        </p:nvSpPr>
        <p:spPr>
          <a:xfrm>
            <a:off x="711868" y="4518194"/>
            <a:ext cx="5739063" cy="923330"/>
          </a:xfrm>
          <a:prstGeom prst="rect">
            <a:avLst/>
          </a:prstGeom>
          <a:noFill/>
        </p:spPr>
        <p:txBody>
          <a:bodyPr wrap="square" rtlCol="0">
            <a:spAutoFit/>
          </a:bodyPr>
          <a:lstStyle/>
          <a:p>
            <a:r>
              <a:rPr lang="en-US" dirty="0" smtClean="0"/>
              <a:t>Replacement of a core with an alternative one which puts the </a:t>
            </a:r>
            <a:r>
              <a:rPr lang="en-US" dirty="0" smtClean="0">
                <a:solidFill>
                  <a:srgbClr val="FF0000"/>
                </a:solidFill>
              </a:rPr>
              <a:t>exit vectors </a:t>
            </a:r>
            <a:r>
              <a:rPr lang="en-US" dirty="0" smtClean="0"/>
              <a:t>into the same orientation is called </a:t>
            </a:r>
            <a:r>
              <a:rPr lang="en-US" dirty="0" smtClean="0">
                <a:solidFill>
                  <a:srgbClr val="FF0000"/>
                </a:solidFill>
              </a:rPr>
              <a:t>scaffold replacement</a:t>
            </a:r>
            <a:r>
              <a:rPr lang="en-US" dirty="0" smtClean="0"/>
              <a:t> or </a:t>
            </a:r>
            <a:r>
              <a:rPr lang="en-US" dirty="0" smtClean="0">
                <a:solidFill>
                  <a:srgbClr val="FF0000"/>
                </a:solidFill>
              </a:rPr>
              <a:t>scaffold hopping</a:t>
            </a:r>
            <a:r>
              <a:rPr lang="en-US" dirty="0" smtClean="0"/>
              <a:t>.</a:t>
            </a:r>
            <a:endParaRPr lang="en-US" dirty="0"/>
          </a:p>
        </p:txBody>
      </p:sp>
    </p:spTree>
    <p:extLst>
      <p:ext uri="{BB962C8B-B14F-4D97-AF65-F5344CB8AC3E}">
        <p14:creationId xmlns:p14="http://schemas.microsoft.com/office/powerpoint/2010/main" val="58832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BADB8957-87FF-D546-AEBE-02511A1FE624}" type="slidenum">
              <a:rPr lang="en-US" smtClean="0"/>
              <a:t>26</a:t>
            </a:fld>
            <a:endParaRPr lang="en-US"/>
          </a:p>
        </p:txBody>
      </p:sp>
      <p:sp>
        <p:nvSpPr>
          <p:cNvPr id="6" name="TextBox 5"/>
          <p:cNvSpPr txBox="1"/>
          <p:nvPr/>
        </p:nvSpPr>
        <p:spPr>
          <a:xfrm>
            <a:off x="925826" y="461406"/>
            <a:ext cx="2567947" cy="523220"/>
          </a:xfrm>
          <a:prstGeom prst="rect">
            <a:avLst/>
          </a:prstGeom>
          <a:noFill/>
        </p:spPr>
        <p:txBody>
          <a:bodyPr wrap="none" rtlCol="0">
            <a:spAutoFit/>
          </a:bodyPr>
          <a:lstStyle/>
          <a:p>
            <a:r>
              <a:rPr lang="en-US" sz="2800" dirty="0" smtClean="0"/>
              <a:t>Learnings so far:</a:t>
            </a:r>
          </a:p>
        </p:txBody>
      </p:sp>
      <p:sp>
        <p:nvSpPr>
          <p:cNvPr id="7" name="TextBox 6"/>
          <p:cNvSpPr txBox="1"/>
          <p:nvPr/>
        </p:nvSpPr>
        <p:spPr>
          <a:xfrm>
            <a:off x="938461" y="1095283"/>
            <a:ext cx="9745579" cy="646331"/>
          </a:xfrm>
          <a:prstGeom prst="rect">
            <a:avLst/>
          </a:prstGeom>
          <a:noFill/>
        </p:spPr>
        <p:txBody>
          <a:bodyPr wrap="square" rtlCol="0">
            <a:spAutoFit/>
          </a:bodyPr>
          <a:lstStyle/>
          <a:p>
            <a:r>
              <a:rPr lang="en-US" dirty="0" smtClean="0"/>
              <a:t>The spatial arrangement of structural motifs which are important for binding to the target are </a:t>
            </a:r>
            <a:r>
              <a:rPr lang="en-US" smtClean="0"/>
              <a:t>called pharmacophore</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1100150"/>
            <a:ext cx="4378723" cy="3421994"/>
          </a:xfrm>
          <a:prstGeom prst="rect">
            <a:avLst/>
          </a:prstGeom>
        </p:spPr>
      </p:pic>
      <p:sp>
        <p:nvSpPr>
          <p:cNvPr id="9" name="TextBox 8"/>
          <p:cNvSpPr txBox="1"/>
          <p:nvPr/>
        </p:nvSpPr>
        <p:spPr>
          <a:xfrm>
            <a:off x="938461" y="4522144"/>
            <a:ext cx="9745579" cy="1200329"/>
          </a:xfrm>
          <a:prstGeom prst="rect">
            <a:avLst/>
          </a:prstGeom>
          <a:noFill/>
        </p:spPr>
        <p:txBody>
          <a:bodyPr wrap="square" rtlCol="0">
            <a:spAutoFit/>
          </a:bodyPr>
          <a:lstStyle/>
          <a:p>
            <a:pPr marL="285750" indent="-285750">
              <a:buFont typeface="Arial" charset="0"/>
              <a:buChar char="•"/>
            </a:pPr>
            <a:r>
              <a:rPr lang="en-US" dirty="0" smtClean="0"/>
              <a:t>To find new molecules which bind to the target we can either replace interacting groups with moieties which are able to form the same interactions with the target or</a:t>
            </a:r>
          </a:p>
          <a:p>
            <a:pPr marL="285750" indent="-285750">
              <a:buFont typeface="Arial" charset="0"/>
              <a:buChar char="•"/>
            </a:pPr>
            <a:r>
              <a:rPr lang="en-US" dirty="0" smtClean="0"/>
              <a:t>We can replace the core (scaffold) of the molecule in a way that the interacting groups will afterwards be oriented in the same direction.</a:t>
            </a:r>
            <a:endParaRPr lang="en-US" dirty="0"/>
          </a:p>
        </p:txBody>
      </p:sp>
    </p:spTree>
    <p:extLst>
      <p:ext uri="{BB962C8B-B14F-4D97-AF65-F5344CB8AC3E}">
        <p14:creationId xmlns:p14="http://schemas.microsoft.com/office/powerpoint/2010/main" val="1261584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BADB8957-87FF-D546-AEBE-02511A1FE624}" type="slidenum">
              <a:rPr lang="en-US" smtClean="0"/>
              <a:t>27</a:t>
            </a:fld>
            <a:endParaRPr lang="en-US"/>
          </a:p>
        </p:txBody>
      </p:sp>
      <p:sp>
        <p:nvSpPr>
          <p:cNvPr id="5" name="TextBox 4"/>
          <p:cNvSpPr txBox="1"/>
          <p:nvPr/>
        </p:nvSpPr>
        <p:spPr>
          <a:xfrm>
            <a:off x="753979" y="629404"/>
            <a:ext cx="10062410" cy="1569660"/>
          </a:xfrm>
          <a:prstGeom prst="rect">
            <a:avLst/>
          </a:prstGeom>
          <a:noFill/>
        </p:spPr>
        <p:txBody>
          <a:bodyPr wrap="square" rtlCol="0">
            <a:spAutoFit/>
          </a:bodyPr>
          <a:lstStyle/>
          <a:p>
            <a:pPr marL="285750" indent="-285750">
              <a:buFont typeface="Arial" charset="0"/>
              <a:buChar char="•"/>
            </a:pPr>
            <a:r>
              <a:rPr lang="en-US" sz="2400" dirty="0" smtClean="0"/>
              <a:t>Modification of active molecules while retaining or improving activity is a daily business of medicinal chemists throughout a drug discovery program</a:t>
            </a:r>
          </a:p>
          <a:p>
            <a:pPr marL="285750" indent="-285750">
              <a:buFont typeface="Arial" charset="0"/>
              <a:buChar char="•"/>
            </a:pPr>
            <a:r>
              <a:rPr lang="en-US" sz="2400" dirty="0" smtClean="0"/>
              <a:t>For the purpose of hit finding based on an active molecules also a variety of computational methods have been developed</a:t>
            </a:r>
            <a:endParaRPr lang="en-US" sz="2400" dirty="0"/>
          </a:p>
        </p:txBody>
      </p:sp>
      <p:sp>
        <p:nvSpPr>
          <p:cNvPr id="6" name="TextBox 5"/>
          <p:cNvSpPr txBox="1"/>
          <p:nvPr/>
        </p:nvSpPr>
        <p:spPr>
          <a:xfrm>
            <a:off x="1367590" y="2863517"/>
            <a:ext cx="5112810" cy="1569660"/>
          </a:xfrm>
          <a:prstGeom prst="rect">
            <a:avLst/>
          </a:prstGeom>
          <a:noFill/>
        </p:spPr>
        <p:txBody>
          <a:bodyPr wrap="none" rtlCol="0">
            <a:spAutoFit/>
          </a:bodyPr>
          <a:lstStyle/>
          <a:p>
            <a:pPr marL="342900" indent="-342900">
              <a:buFont typeface="Wingdings" charset="2"/>
              <a:buChar char="Ø"/>
            </a:pPr>
            <a:r>
              <a:rPr lang="en-US" sz="2400" dirty="0" smtClean="0"/>
              <a:t>Pharmacophore searches</a:t>
            </a:r>
          </a:p>
          <a:p>
            <a:pPr marL="342900" indent="-342900">
              <a:buFont typeface="Wingdings" charset="2"/>
              <a:buChar char="Ø"/>
            </a:pPr>
            <a:r>
              <a:rPr lang="en-US" sz="2400" dirty="0" smtClean="0"/>
              <a:t>Fingerprint-based similarity searches</a:t>
            </a:r>
          </a:p>
          <a:p>
            <a:pPr marL="342900" indent="-342900">
              <a:buFont typeface="Wingdings" charset="2"/>
              <a:buChar char="Ø"/>
            </a:pPr>
            <a:r>
              <a:rPr lang="en-US" sz="2400" dirty="0" smtClean="0"/>
              <a:t>Graph-based similarity searches</a:t>
            </a:r>
          </a:p>
          <a:p>
            <a:pPr marL="342900" indent="-342900">
              <a:buFont typeface="Wingdings" charset="2"/>
              <a:buChar char="Ø"/>
            </a:pPr>
            <a:r>
              <a:rPr lang="en-US" sz="2400" dirty="0" smtClean="0"/>
              <a:t>Shape-based similarity searches</a:t>
            </a:r>
            <a:endParaRPr lang="en-US" sz="2400" dirty="0"/>
          </a:p>
        </p:txBody>
      </p:sp>
    </p:spTree>
    <p:extLst>
      <p:ext uri="{BB962C8B-B14F-4D97-AF65-F5344CB8AC3E}">
        <p14:creationId xmlns:p14="http://schemas.microsoft.com/office/powerpoint/2010/main" val="81537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BADB8957-87FF-D546-AEBE-02511A1FE624}" type="slidenum">
              <a:rPr lang="en-US" smtClean="0"/>
              <a:t>28</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27" y="-130796"/>
            <a:ext cx="4876800" cy="36576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0" y="-301186"/>
            <a:ext cx="4876800" cy="3657600"/>
          </a:xfrm>
          <a:prstGeom prst="rect">
            <a:avLst/>
          </a:prstGeom>
        </p:spPr>
      </p:pic>
      <p:sp>
        <p:nvSpPr>
          <p:cNvPr id="8" name="TextBox 7"/>
          <p:cNvSpPr txBox="1"/>
          <p:nvPr/>
        </p:nvSpPr>
        <p:spPr>
          <a:xfrm>
            <a:off x="1629690" y="2681759"/>
            <a:ext cx="1713674" cy="369332"/>
          </a:xfrm>
          <a:prstGeom prst="rect">
            <a:avLst/>
          </a:prstGeom>
          <a:noFill/>
        </p:spPr>
        <p:txBody>
          <a:bodyPr wrap="none" rtlCol="0">
            <a:spAutoFit/>
          </a:bodyPr>
          <a:lstStyle/>
          <a:p>
            <a:r>
              <a:rPr lang="en-US" dirty="0" smtClean="0"/>
              <a:t>Search template</a:t>
            </a:r>
            <a:endParaRPr lang="en-US" dirty="0"/>
          </a:p>
        </p:txBody>
      </p:sp>
      <p:sp>
        <p:nvSpPr>
          <p:cNvPr id="9" name="TextBox 8"/>
          <p:cNvSpPr txBox="1"/>
          <p:nvPr/>
        </p:nvSpPr>
        <p:spPr>
          <a:xfrm>
            <a:off x="7155357" y="2975294"/>
            <a:ext cx="4414927" cy="646331"/>
          </a:xfrm>
          <a:prstGeom prst="rect">
            <a:avLst/>
          </a:prstGeom>
          <a:noFill/>
        </p:spPr>
        <p:txBody>
          <a:bodyPr wrap="none" rtlCol="0">
            <a:spAutoFit/>
          </a:bodyPr>
          <a:lstStyle/>
          <a:p>
            <a:r>
              <a:rPr lang="en-US" dirty="0" smtClean="0"/>
              <a:t>Pharmacophore with two aryl and two donor</a:t>
            </a:r>
          </a:p>
          <a:p>
            <a:r>
              <a:rPr lang="en-US" dirty="0" smtClean="0"/>
              <a:t>positions</a:t>
            </a:r>
            <a:endParaRPr lang="en-US" dirty="0"/>
          </a:p>
        </p:txBody>
      </p:sp>
      <p:sp>
        <p:nvSpPr>
          <p:cNvPr id="10" name="Right Arrow 9"/>
          <p:cNvSpPr/>
          <p:nvPr/>
        </p:nvSpPr>
        <p:spPr>
          <a:xfrm>
            <a:off x="4987089" y="1311304"/>
            <a:ext cx="1094873" cy="57751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4"/>
          <a:stretch>
            <a:fillRect/>
          </a:stretch>
        </p:blipFill>
        <p:spPr>
          <a:xfrm>
            <a:off x="8242329" y="4121577"/>
            <a:ext cx="1600230" cy="1600230"/>
          </a:xfrm>
          <a:prstGeom prst="rect">
            <a:avLst/>
          </a:prstGeom>
        </p:spPr>
      </p:pic>
      <p:sp>
        <p:nvSpPr>
          <p:cNvPr id="13" name="TextBox 12"/>
          <p:cNvSpPr txBox="1"/>
          <p:nvPr/>
        </p:nvSpPr>
        <p:spPr>
          <a:xfrm>
            <a:off x="7971696" y="5799372"/>
            <a:ext cx="1986441" cy="369332"/>
          </a:xfrm>
          <a:prstGeom prst="rect">
            <a:avLst/>
          </a:prstGeom>
          <a:noFill/>
        </p:spPr>
        <p:txBody>
          <a:bodyPr wrap="none" rtlCol="0">
            <a:spAutoFit/>
          </a:bodyPr>
          <a:lstStyle/>
          <a:p>
            <a:r>
              <a:rPr lang="en-US" smtClean="0"/>
              <a:t>Molecule Database</a:t>
            </a:r>
            <a:endParaRPr lang="en-US"/>
          </a:p>
        </p:txBody>
      </p:sp>
      <p:sp>
        <p:nvSpPr>
          <p:cNvPr id="14" name="Right Arrow 13"/>
          <p:cNvSpPr/>
          <p:nvPr/>
        </p:nvSpPr>
        <p:spPr>
          <a:xfrm rot="5400000">
            <a:off x="8778827" y="3551773"/>
            <a:ext cx="527235" cy="40461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9345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3" grpId="0"/>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BADB8957-87FF-D546-AEBE-02511A1FE624}" type="slidenum">
              <a:rPr lang="en-US" smtClean="0"/>
              <a:t>29</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452" y="400049"/>
            <a:ext cx="6240379" cy="468028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8294" y="655720"/>
            <a:ext cx="5767138" cy="4325354"/>
          </a:xfrm>
          <a:prstGeom prst="rect">
            <a:avLst/>
          </a:prstGeom>
        </p:spPr>
      </p:pic>
      <p:sp>
        <p:nvSpPr>
          <p:cNvPr id="8" name="TextBox 7"/>
          <p:cNvSpPr txBox="1"/>
          <p:nvPr/>
        </p:nvSpPr>
        <p:spPr>
          <a:xfrm>
            <a:off x="2928351" y="286388"/>
            <a:ext cx="4575355" cy="461665"/>
          </a:xfrm>
          <a:prstGeom prst="rect">
            <a:avLst/>
          </a:prstGeom>
          <a:noFill/>
        </p:spPr>
        <p:txBody>
          <a:bodyPr wrap="none" rtlCol="0">
            <a:spAutoFit/>
          </a:bodyPr>
          <a:lstStyle/>
          <a:p>
            <a:r>
              <a:rPr lang="en-US" sz="2400" dirty="0" smtClean="0"/>
              <a:t>Results of a pharmacophore search</a:t>
            </a:r>
            <a:endParaRPr lang="en-US" sz="2400" dirty="0"/>
          </a:p>
        </p:txBody>
      </p:sp>
      <p:sp>
        <p:nvSpPr>
          <p:cNvPr id="9" name="TextBox 8"/>
          <p:cNvSpPr txBox="1"/>
          <p:nvPr/>
        </p:nvSpPr>
        <p:spPr>
          <a:xfrm>
            <a:off x="625642" y="5080333"/>
            <a:ext cx="10577383" cy="369332"/>
          </a:xfrm>
          <a:prstGeom prst="rect">
            <a:avLst/>
          </a:prstGeom>
          <a:noFill/>
        </p:spPr>
        <p:txBody>
          <a:bodyPr wrap="none" rtlCol="0">
            <a:spAutoFit/>
          </a:bodyPr>
          <a:lstStyle/>
          <a:p>
            <a:r>
              <a:rPr lang="en-US" dirty="0" smtClean="0"/>
              <a:t>The matching molecules can be totally different to the query except for the pharmacophore points they match.</a:t>
            </a:r>
            <a:endParaRPr lang="en-US" dirty="0"/>
          </a:p>
        </p:txBody>
      </p:sp>
    </p:spTree>
    <p:extLst>
      <p:ext uri="{BB962C8B-B14F-4D97-AF65-F5344CB8AC3E}">
        <p14:creationId xmlns:p14="http://schemas.microsoft.com/office/powerpoint/2010/main" val="67135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06905" y="733926"/>
            <a:ext cx="9553074" cy="923330"/>
          </a:xfrm>
          <a:prstGeom prst="rect">
            <a:avLst/>
          </a:prstGeom>
          <a:noFill/>
        </p:spPr>
        <p:txBody>
          <a:bodyPr wrap="square" rtlCol="0">
            <a:spAutoFit/>
          </a:bodyPr>
          <a:lstStyle/>
          <a:p>
            <a:r>
              <a:rPr lang="en-US" dirty="0" smtClean="0"/>
              <a:t>Early medicinal chemistry was to a large extend based on the knowledge of the pharmacological effect of a certain substance and then to systematically synthesize close analogs in order improve properties and activity.</a:t>
            </a:r>
            <a:endParaRPr lang="en-US" dirty="0"/>
          </a:p>
        </p:txBody>
      </p:sp>
      <p:pic>
        <p:nvPicPr>
          <p:cNvPr id="3" name="Picture 2"/>
          <p:cNvPicPr>
            <a:picLocks noChangeAspect="1"/>
          </p:cNvPicPr>
          <p:nvPr/>
        </p:nvPicPr>
        <p:blipFill>
          <a:blip r:embed="rId2"/>
          <a:stretch>
            <a:fillRect/>
          </a:stretch>
        </p:blipFill>
        <p:spPr>
          <a:xfrm>
            <a:off x="652850" y="2358190"/>
            <a:ext cx="2631574" cy="2237874"/>
          </a:xfrm>
          <a:prstGeom prst="rect">
            <a:avLst/>
          </a:prstGeom>
        </p:spPr>
      </p:pic>
      <p:pic>
        <p:nvPicPr>
          <p:cNvPr id="4" name="Picture 3"/>
          <p:cNvPicPr>
            <a:picLocks noChangeAspect="1"/>
          </p:cNvPicPr>
          <p:nvPr/>
        </p:nvPicPr>
        <p:blipFill>
          <a:blip r:embed="rId3"/>
          <a:stretch>
            <a:fillRect/>
          </a:stretch>
        </p:blipFill>
        <p:spPr>
          <a:xfrm>
            <a:off x="7171655" y="2117560"/>
            <a:ext cx="3091281" cy="2057751"/>
          </a:xfrm>
          <a:prstGeom prst="rect">
            <a:avLst/>
          </a:prstGeom>
        </p:spPr>
      </p:pic>
      <p:sp>
        <p:nvSpPr>
          <p:cNvPr id="5" name="TextBox 4"/>
          <p:cNvSpPr txBox="1"/>
          <p:nvPr/>
        </p:nvSpPr>
        <p:spPr>
          <a:xfrm>
            <a:off x="1251283" y="4836694"/>
            <a:ext cx="3843745" cy="646331"/>
          </a:xfrm>
          <a:prstGeom prst="rect">
            <a:avLst/>
          </a:prstGeom>
          <a:noFill/>
        </p:spPr>
        <p:txBody>
          <a:bodyPr wrap="none" rtlCol="0">
            <a:spAutoFit/>
          </a:bodyPr>
          <a:lstStyle/>
          <a:p>
            <a:r>
              <a:rPr lang="en-US" dirty="0" smtClean="0"/>
              <a:t>Morphine</a:t>
            </a:r>
          </a:p>
          <a:p>
            <a:r>
              <a:rPr lang="en-US" dirty="0" smtClean="0"/>
              <a:t>Natural product from the opium poppy</a:t>
            </a:r>
            <a:endParaRPr lang="en-US" dirty="0"/>
          </a:p>
        </p:txBody>
      </p:sp>
      <p:pic>
        <p:nvPicPr>
          <p:cNvPr id="6" name="Picture 5"/>
          <p:cNvPicPr>
            <a:picLocks noChangeAspect="1"/>
          </p:cNvPicPr>
          <p:nvPr/>
        </p:nvPicPr>
        <p:blipFill>
          <a:blip r:embed="rId4"/>
          <a:stretch>
            <a:fillRect/>
          </a:stretch>
        </p:blipFill>
        <p:spPr>
          <a:xfrm>
            <a:off x="3055824" y="2117560"/>
            <a:ext cx="2310062" cy="1732546"/>
          </a:xfrm>
          <a:prstGeom prst="rect">
            <a:avLst/>
          </a:prstGeom>
        </p:spPr>
      </p:pic>
      <p:sp>
        <p:nvSpPr>
          <p:cNvPr id="7" name="Right Arrow 6"/>
          <p:cNvSpPr/>
          <p:nvPr/>
        </p:nvSpPr>
        <p:spPr>
          <a:xfrm>
            <a:off x="5979695" y="2983833"/>
            <a:ext cx="1058779" cy="16260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915127" y="4596063"/>
            <a:ext cx="3250762" cy="646331"/>
          </a:xfrm>
          <a:prstGeom prst="rect">
            <a:avLst/>
          </a:prstGeom>
          <a:noFill/>
        </p:spPr>
        <p:txBody>
          <a:bodyPr wrap="none" rtlCol="0">
            <a:spAutoFit/>
          </a:bodyPr>
          <a:lstStyle/>
          <a:p>
            <a:r>
              <a:rPr lang="en-US" dirty="0" smtClean="0"/>
              <a:t>Heroin</a:t>
            </a:r>
          </a:p>
          <a:p>
            <a:r>
              <a:rPr lang="en-US" dirty="0" smtClean="0"/>
              <a:t>Synthetic derivative of morphine</a:t>
            </a:r>
            <a:endParaRPr lang="en-US" dirty="0"/>
          </a:p>
        </p:txBody>
      </p:sp>
      <p:pic>
        <p:nvPicPr>
          <p:cNvPr id="9" name="Picture 8"/>
          <p:cNvPicPr>
            <a:picLocks noChangeAspect="1"/>
          </p:cNvPicPr>
          <p:nvPr/>
        </p:nvPicPr>
        <p:blipFill>
          <a:blip r:embed="rId5"/>
          <a:stretch>
            <a:fillRect/>
          </a:stretch>
        </p:blipFill>
        <p:spPr>
          <a:xfrm>
            <a:off x="10139779" y="1608857"/>
            <a:ext cx="2052221" cy="3007894"/>
          </a:xfrm>
          <a:prstGeom prst="rect">
            <a:avLst/>
          </a:prstGeom>
        </p:spPr>
      </p:pic>
      <p:sp>
        <p:nvSpPr>
          <p:cNvPr id="10" name="Date Placeholder 9"/>
          <p:cNvSpPr>
            <a:spLocks noGrp="1"/>
          </p:cNvSpPr>
          <p:nvPr>
            <p:ph type="dt" sz="half" idx="10"/>
          </p:nvPr>
        </p:nvSpPr>
        <p:spPr/>
        <p:txBody>
          <a:bodyPr/>
          <a:lstStyle/>
          <a:p>
            <a:r>
              <a:rPr lang="de-DE" smtClean="0"/>
              <a:t>Daniel Seeliger</a:t>
            </a:r>
            <a:endParaRPr lang="en-US"/>
          </a:p>
        </p:txBody>
      </p:sp>
      <p:sp>
        <p:nvSpPr>
          <p:cNvPr id="11" name="Footer Placeholder 10"/>
          <p:cNvSpPr>
            <a:spLocks noGrp="1"/>
          </p:cNvSpPr>
          <p:nvPr>
            <p:ph type="ftr" sz="quarter" idx="11"/>
          </p:nvPr>
        </p:nvSpPr>
        <p:spPr/>
        <p:txBody>
          <a:bodyPr/>
          <a:lstStyle/>
          <a:p>
            <a:r>
              <a:rPr lang="en-US" smtClean="0"/>
              <a:t>Principles of Drug Discovery - University of Ulm 2017</a:t>
            </a:r>
            <a:endParaRPr lang="en-US"/>
          </a:p>
        </p:txBody>
      </p:sp>
      <p:sp>
        <p:nvSpPr>
          <p:cNvPr id="12" name="Slide Number Placeholder 11"/>
          <p:cNvSpPr>
            <a:spLocks noGrp="1"/>
          </p:cNvSpPr>
          <p:nvPr>
            <p:ph type="sldNum" sz="quarter" idx="12"/>
          </p:nvPr>
        </p:nvSpPr>
        <p:spPr/>
        <p:txBody>
          <a:bodyPr/>
          <a:lstStyle/>
          <a:p>
            <a:fld id="{BADB8957-87FF-D546-AEBE-02511A1FE624}" type="slidenum">
              <a:rPr lang="en-US" smtClean="0"/>
              <a:t>3</a:t>
            </a:fld>
            <a:endParaRPr lang="en-US"/>
          </a:p>
        </p:txBody>
      </p:sp>
      <p:sp>
        <p:nvSpPr>
          <p:cNvPr id="13" name="TextBox 12"/>
          <p:cNvSpPr txBox="1"/>
          <p:nvPr/>
        </p:nvSpPr>
        <p:spPr>
          <a:xfrm>
            <a:off x="2416636" y="5715910"/>
            <a:ext cx="7126118" cy="369332"/>
          </a:xfrm>
          <a:prstGeom prst="rect">
            <a:avLst/>
          </a:prstGeom>
          <a:noFill/>
        </p:spPr>
        <p:txBody>
          <a:bodyPr wrap="none" rtlCol="0">
            <a:spAutoFit/>
          </a:bodyPr>
          <a:lstStyle/>
          <a:p>
            <a:r>
              <a:rPr lang="en-US" dirty="0" smtClean="0"/>
              <a:t>Knowledge-based: Start from a known pharmacologically </a:t>
            </a:r>
            <a:r>
              <a:rPr lang="en-US" smtClean="0"/>
              <a:t>active substance</a:t>
            </a:r>
            <a:endParaRPr lang="en-US"/>
          </a:p>
        </p:txBody>
      </p:sp>
    </p:spTree>
    <p:extLst>
      <p:ext uri="{BB962C8B-B14F-4D97-AF65-F5344CB8AC3E}">
        <p14:creationId xmlns:p14="http://schemas.microsoft.com/office/powerpoint/2010/main" val="269006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9147" y="495527"/>
            <a:ext cx="6604000" cy="2540000"/>
          </a:xfrm>
          <a:prstGeom prst="rect">
            <a:avLst/>
          </a:prstGeom>
        </p:spPr>
      </p:pic>
      <p:sp>
        <p:nvSpPr>
          <p:cNvPr id="6" name="TextBox 5"/>
          <p:cNvSpPr txBox="1"/>
          <p:nvPr/>
        </p:nvSpPr>
        <p:spPr>
          <a:xfrm>
            <a:off x="673768" y="2961311"/>
            <a:ext cx="9621673" cy="923330"/>
          </a:xfrm>
          <a:prstGeom prst="rect">
            <a:avLst/>
          </a:prstGeom>
          <a:noFill/>
        </p:spPr>
        <p:txBody>
          <a:bodyPr wrap="none" rtlCol="0">
            <a:spAutoFit/>
          </a:bodyPr>
          <a:lstStyle/>
          <a:p>
            <a:pPr marL="285750" indent="-285750">
              <a:buFont typeface="Arial" charset="0"/>
              <a:buChar char="•"/>
            </a:pPr>
            <a:r>
              <a:rPr lang="en-US" dirty="0" smtClean="0"/>
              <a:t>A fingerprint is a binary vector where each bit represents a substructure pattern</a:t>
            </a:r>
          </a:p>
          <a:p>
            <a:pPr marL="285750" indent="-285750">
              <a:buFont typeface="Arial" charset="0"/>
              <a:buChar char="•"/>
            </a:pPr>
            <a:r>
              <a:rPr lang="en-US" dirty="0" smtClean="0"/>
              <a:t>Each element (bit) can either be ”1” if the pattern is present in a molecule or ”0” if it is not.</a:t>
            </a:r>
          </a:p>
          <a:p>
            <a:pPr marL="285750" indent="-285750">
              <a:buFont typeface="Arial" charset="0"/>
              <a:buChar char="•"/>
            </a:pPr>
            <a:r>
              <a:rPr lang="en-US" dirty="0" smtClean="0"/>
              <a:t>The similarity between two bit vectors can be computed by the so-called </a:t>
            </a:r>
            <a:r>
              <a:rPr lang="en-US" dirty="0" err="1" smtClean="0"/>
              <a:t>Jaccard</a:t>
            </a:r>
            <a:r>
              <a:rPr lang="en-US" dirty="0" smtClean="0"/>
              <a:t> (</a:t>
            </a:r>
            <a:r>
              <a:rPr lang="en-US" dirty="0" err="1" smtClean="0"/>
              <a:t>Tanimoto</a:t>
            </a:r>
            <a:r>
              <a:rPr lang="en-US" dirty="0" smtClean="0"/>
              <a:t>) index </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52" y="4883128"/>
            <a:ext cx="4178300" cy="774700"/>
          </a:xfrm>
          <a:prstGeom prst="rect">
            <a:avLst/>
          </a:prstGeom>
        </p:spPr>
      </p:pic>
      <p:pic>
        <p:nvPicPr>
          <p:cNvPr id="9" name="Picture 8"/>
          <p:cNvPicPr>
            <a:picLocks noChangeAspect="1"/>
          </p:cNvPicPr>
          <p:nvPr/>
        </p:nvPicPr>
        <p:blipFill>
          <a:blip r:embed="rId4"/>
          <a:stretch>
            <a:fillRect/>
          </a:stretch>
        </p:blipFill>
        <p:spPr>
          <a:xfrm>
            <a:off x="5484604" y="3884641"/>
            <a:ext cx="1678070" cy="1284560"/>
          </a:xfrm>
          <a:prstGeom prst="rect">
            <a:avLst/>
          </a:prstGeom>
        </p:spPr>
      </p:pic>
      <p:pic>
        <p:nvPicPr>
          <p:cNvPr id="10" name="Picture 9"/>
          <p:cNvPicPr>
            <a:picLocks noChangeAspect="1"/>
          </p:cNvPicPr>
          <p:nvPr/>
        </p:nvPicPr>
        <p:blipFill>
          <a:blip r:embed="rId5"/>
          <a:stretch>
            <a:fillRect/>
          </a:stretch>
        </p:blipFill>
        <p:spPr>
          <a:xfrm>
            <a:off x="5539723" y="5657828"/>
            <a:ext cx="1567831" cy="1200172"/>
          </a:xfrm>
          <a:prstGeom prst="rect">
            <a:avLst/>
          </a:prstGeom>
        </p:spPr>
      </p:pic>
      <p:cxnSp>
        <p:nvCxnSpPr>
          <p:cNvPr id="12" name="Straight Arrow Connector 11"/>
          <p:cNvCxnSpPr>
            <a:stCxn id="9" idx="1"/>
          </p:cNvCxnSpPr>
          <p:nvPr/>
        </p:nvCxnSpPr>
        <p:spPr>
          <a:xfrm flipH="1">
            <a:off x="4343400" y="4526921"/>
            <a:ext cx="1141204" cy="356207"/>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0" idx="1"/>
          </p:cNvCxnSpPr>
          <p:nvPr/>
        </p:nvCxnSpPr>
        <p:spPr>
          <a:xfrm flipH="1" flipV="1">
            <a:off x="4392041" y="5657828"/>
            <a:ext cx="1147682" cy="600086"/>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736954" y="4382305"/>
            <a:ext cx="4210284" cy="2031325"/>
          </a:xfrm>
          <a:prstGeom prst="rect">
            <a:avLst/>
          </a:prstGeom>
          <a:noFill/>
        </p:spPr>
        <p:txBody>
          <a:bodyPr wrap="square" rtlCol="0">
            <a:spAutoFit/>
          </a:bodyPr>
          <a:lstStyle/>
          <a:p>
            <a:pPr marL="285750" indent="-285750">
              <a:buFont typeface="Arial" charset="0"/>
              <a:buChar char="•"/>
            </a:pPr>
            <a:r>
              <a:rPr lang="en-US" dirty="0" smtClean="0"/>
              <a:t>Its value is 1 for identical fingerprints and 0 for completely different fingerprints</a:t>
            </a:r>
          </a:p>
          <a:p>
            <a:pPr marL="285750" indent="-285750">
              <a:buFont typeface="Arial" charset="0"/>
              <a:buChar char="•"/>
            </a:pPr>
            <a:r>
              <a:rPr lang="en-US" dirty="0" smtClean="0"/>
              <a:t>Its computation is very fast and commonly employed to compute similarities between large sets of molecules</a:t>
            </a:r>
            <a:endParaRPr lang="en-US" dirty="0"/>
          </a:p>
        </p:txBody>
      </p:sp>
      <p:sp>
        <p:nvSpPr>
          <p:cNvPr id="11" name="TextBox 10"/>
          <p:cNvSpPr txBox="1"/>
          <p:nvPr/>
        </p:nvSpPr>
        <p:spPr>
          <a:xfrm>
            <a:off x="673768" y="264694"/>
            <a:ext cx="4492448" cy="461665"/>
          </a:xfrm>
          <a:prstGeom prst="rect">
            <a:avLst/>
          </a:prstGeom>
          <a:noFill/>
        </p:spPr>
        <p:txBody>
          <a:bodyPr wrap="none" rtlCol="0">
            <a:spAutoFit/>
          </a:bodyPr>
          <a:lstStyle/>
          <a:p>
            <a:r>
              <a:rPr lang="en-US" sz="2400" dirty="0" smtClean="0"/>
              <a:t>Fingerprint-based similarity search</a:t>
            </a:r>
            <a:endParaRPr lang="en-US" sz="2400" dirty="0"/>
          </a:p>
        </p:txBody>
      </p:sp>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5" name="Slide Number Placeholder 4"/>
          <p:cNvSpPr>
            <a:spLocks noGrp="1"/>
          </p:cNvSpPr>
          <p:nvPr>
            <p:ph type="sldNum" sz="quarter" idx="12"/>
          </p:nvPr>
        </p:nvSpPr>
        <p:spPr/>
        <p:txBody>
          <a:bodyPr/>
          <a:lstStyle/>
          <a:p>
            <a:fld id="{BADB8957-87FF-D546-AEBE-02511A1FE624}" type="slidenum">
              <a:rPr lang="en-US" smtClean="0"/>
              <a:t>30</a:t>
            </a:fld>
            <a:endParaRPr lang="en-US"/>
          </a:p>
        </p:txBody>
      </p:sp>
    </p:spTree>
    <p:extLst>
      <p:ext uri="{BB962C8B-B14F-4D97-AF65-F5344CB8AC3E}">
        <p14:creationId xmlns:p14="http://schemas.microsoft.com/office/powerpoint/2010/main" val="5325780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BADB8957-87FF-D546-AEBE-02511A1FE624}" type="slidenum">
              <a:rPr lang="en-US" smtClean="0"/>
              <a:t>31</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2974" y="1015118"/>
            <a:ext cx="4343400" cy="3543300"/>
          </a:xfrm>
          <a:prstGeom prst="rect">
            <a:avLst/>
          </a:prstGeom>
        </p:spPr>
      </p:pic>
      <p:sp>
        <p:nvSpPr>
          <p:cNvPr id="6" name="TextBox 5"/>
          <p:cNvSpPr txBox="1"/>
          <p:nvPr/>
        </p:nvSpPr>
        <p:spPr>
          <a:xfrm>
            <a:off x="1034715" y="553453"/>
            <a:ext cx="5833969" cy="461665"/>
          </a:xfrm>
          <a:prstGeom prst="rect">
            <a:avLst/>
          </a:prstGeom>
          <a:noFill/>
        </p:spPr>
        <p:txBody>
          <a:bodyPr wrap="none" rtlCol="0">
            <a:spAutoFit/>
          </a:bodyPr>
          <a:lstStyle/>
          <a:p>
            <a:r>
              <a:rPr lang="en-US" sz="2400" dirty="0" smtClean="0"/>
              <a:t>Graph-based similarity search (Feature Trees)</a:t>
            </a:r>
            <a:endParaRPr lang="en-US" sz="2400" dirty="0"/>
          </a:p>
        </p:txBody>
      </p:sp>
      <p:sp>
        <p:nvSpPr>
          <p:cNvPr id="7" name="TextBox 6"/>
          <p:cNvSpPr txBox="1"/>
          <p:nvPr/>
        </p:nvSpPr>
        <p:spPr>
          <a:xfrm>
            <a:off x="5931568" y="1672389"/>
            <a:ext cx="5422232" cy="2031325"/>
          </a:xfrm>
          <a:prstGeom prst="rect">
            <a:avLst/>
          </a:prstGeom>
          <a:noFill/>
        </p:spPr>
        <p:txBody>
          <a:bodyPr wrap="square" rtlCol="0">
            <a:spAutoFit/>
          </a:bodyPr>
          <a:lstStyle/>
          <a:p>
            <a:pPr marL="285750" indent="-285750">
              <a:buFont typeface="Arial" charset="0"/>
              <a:buChar char="•"/>
            </a:pPr>
            <a:r>
              <a:rPr lang="en-US" dirty="0" smtClean="0"/>
              <a:t>Molecules are abstracted into a simplified graph representation where the different nodes represent different atom or substructure types. The edges represent the connectivity of the molecule.</a:t>
            </a:r>
          </a:p>
          <a:p>
            <a:pPr marL="285750" indent="-285750">
              <a:buFont typeface="Arial" charset="0"/>
              <a:buChar char="•"/>
            </a:pPr>
            <a:r>
              <a:rPr lang="en-US" dirty="0" smtClean="0"/>
              <a:t>Graphs can be very quickly matched against each other such that large database can be searched in short time. </a:t>
            </a:r>
            <a:endParaRPr lang="en-US" dirty="0"/>
          </a:p>
        </p:txBody>
      </p:sp>
    </p:spTree>
    <p:extLst>
      <p:ext uri="{BB962C8B-B14F-4D97-AF65-F5344CB8AC3E}">
        <p14:creationId xmlns:p14="http://schemas.microsoft.com/office/powerpoint/2010/main" val="1017837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BADB8957-87FF-D546-AEBE-02511A1FE624}" type="slidenum">
              <a:rPr lang="en-US" smtClean="0"/>
              <a:t>32</a:t>
            </a:fld>
            <a:endParaRPr lang="en-US"/>
          </a:p>
        </p:txBody>
      </p:sp>
      <p:sp>
        <p:nvSpPr>
          <p:cNvPr id="6" name="TextBox 5"/>
          <p:cNvSpPr txBox="1"/>
          <p:nvPr/>
        </p:nvSpPr>
        <p:spPr>
          <a:xfrm>
            <a:off x="838200" y="406841"/>
            <a:ext cx="3889719" cy="461665"/>
          </a:xfrm>
          <a:prstGeom prst="rect">
            <a:avLst/>
          </a:prstGeom>
          <a:noFill/>
        </p:spPr>
        <p:txBody>
          <a:bodyPr wrap="none" rtlCol="0">
            <a:spAutoFit/>
          </a:bodyPr>
          <a:lstStyle/>
          <a:p>
            <a:r>
              <a:rPr lang="en-US" sz="2400" dirty="0" smtClean="0"/>
              <a:t>Shape-based similarity search</a:t>
            </a:r>
            <a:endParaRPr lang="en-US" sz="24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73" y="1010354"/>
            <a:ext cx="5454730" cy="4262899"/>
          </a:xfrm>
          <a:prstGeom prst="rect">
            <a:avLst/>
          </a:prstGeom>
        </p:spPr>
      </p:pic>
      <p:sp>
        <p:nvSpPr>
          <p:cNvPr id="8" name="TextBox 7"/>
          <p:cNvSpPr txBox="1"/>
          <p:nvPr/>
        </p:nvSpPr>
        <p:spPr>
          <a:xfrm>
            <a:off x="5594684" y="1215189"/>
            <a:ext cx="6051884" cy="2585323"/>
          </a:xfrm>
          <a:prstGeom prst="rect">
            <a:avLst/>
          </a:prstGeom>
          <a:noFill/>
        </p:spPr>
        <p:txBody>
          <a:bodyPr wrap="square" rtlCol="0">
            <a:spAutoFit/>
          </a:bodyPr>
          <a:lstStyle/>
          <a:p>
            <a:pPr marL="285750" indent="-285750">
              <a:buFont typeface="Arial" charset="0"/>
              <a:buChar char="•"/>
            </a:pPr>
            <a:r>
              <a:rPr lang="en-US" dirty="0" smtClean="0"/>
              <a:t>Shape-based similarity searches take the 3-dimensional structure of a molecule into account.</a:t>
            </a:r>
          </a:p>
          <a:p>
            <a:pPr marL="285750" indent="-285750">
              <a:buFont typeface="Arial" charset="0"/>
              <a:buChar char="•"/>
            </a:pPr>
            <a:r>
              <a:rPr lang="en-US" dirty="0" smtClean="0"/>
              <a:t>In contrast to 2D searches this requires information of the bioactive conformation of the query molecule</a:t>
            </a:r>
          </a:p>
          <a:p>
            <a:pPr marL="285750" indent="-285750">
              <a:buFont typeface="Arial" charset="0"/>
              <a:buChar char="•"/>
            </a:pPr>
            <a:r>
              <a:rPr lang="en-US" dirty="0" smtClean="0"/>
              <a:t>Shape-based similarity searches are much slower since</a:t>
            </a:r>
          </a:p>
          <a:p>
            <a:pPr marL="742950" lvl="1" indent="-285750">
              <a:buFont typeface="Arial" charset="0"/>
              <a:buChar char="•"/>
            </a:pPr>
            <a:r>
              <a:rPr lang="en-US" dirty="0" smtClean="0"/>
              <a:t>The similarity computation is more complex</a:t>
            </a:r>
          </a:p>
          <a:p>
            <a:pPr marL="742950" lvl="1" indent="-285750">
              <a:buFont typeface="Arial" charset="0"/>
              <a:buChar char="•"/>
            </a:pPr>
            <a:r>
              <a:rPr lang="en-US" dirty="0" smtClean="0"/>
              <a:t>The query molecule has to be matched against many possible conformations of each molecule in the database</a:t>
            </a:r>
            <a:endParaRPr lang="en-US" dirty="0"/>
          </a:p>
        </p:txBody>
      </p:sp>
    </p:spTree>
    <p:extLst>
      <p:ext uri="{BB962C8B-B14F-4D97-AF65-F5344CB8AC3E}">
        <p14:creationId xmlns:p14="http://schemas.microsoft.com/office/powerpoint/2010/main" val="16095720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BADB8957-87FF-D546-AEBE-02511A1FE624}" type="slidenum">
              <a:rPr lang="en-US" smtClean="0"/>
              <a:t>33</a:t>
            </a:fld>
            <a:endParaRPr lang="en-US"/>
          </a:p>
        </p:txBody>
      </p:sp>
      <p:pic>
        <p:nvPicPr>
          <p:cNvPr id="6"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b="52403"/>
          <a:stretch/>
        </p:blipFill>
        <p:spPr bwMode="auto">
          <a:xfrm>
            <a:off x="1704769" y="1455947"/>
            <a:ext cx="8277431" cy="351309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799036" y="589547"/>
            <a:ext cx="4602607" cy="461665"/>
          </a:xfrm>
          <a:prstGeom prst="rect">
            <a:avLst/>
          </a:prstGeom>
          <a:noFill/>
        </p:spPr>
        <p:txBody>
          <a:bodyPr wrap="none" rtlCol="0">
            <a:spAutoFit/>
          </a:bodyPr>
          <a:lstStyle/>
          <a:p>
            <a:r>
              <a:rPr lang="en-US" sz="2400" dirty="0" smtClean="0"/>
              <a:t>Examples for shape-based searches</a:t>
            </a:r>
            <a:endParaRPr lang="en-US" sz="2400" dirty="0"/>
          </a:p>
        </p:txBody>
      </p:sp>
      <p:sp>
        <p:nvSpPr>
          <p:cNvPr id="8" name="TextBox 7"/>
          <p:cNvSpPr txBox="1"/>
          <p:nvPr/>
        </p:nvSpPr>
        <p:spPr>
          <a:xfrm>
            <a:off x="3862137" y="5293364"/>
            <a:ext cx="4131387" cy="369332"/>
          </a:xfrm>
          <a:prstGeom prst="rect">
            <a:avLst/>
          </a:prstGeom>
          <a:noFill/>
        </p:spPr>
        <p:txBody>
          <a:bodyPr wrap="none" rtlCol="0">
            <a:spAutoFit/>
          </a:bodyPr>
          <a:lstStyle/>
          <a:p>
            <a:r>
              <a:rPr lang="en-US" dirty="0" smtClean="0"/>
              <a:t>Query molecules </a:t>
            </a:r>
            <a:r>
              <a:rPr lang="en-US" smtClean="0"/>
              <a:t>from competitor patents</a:t>
            </a:r>
            <a:endParaRPr lang="en-US"/>
          </a:p>
        </p:txBody>
      </p:sp>
    </p:spTree>
    <p:extLst>
      <p:ext uri="{BB962C8B-B14F-4D97-AF65-F5344CB8AC3E}">
        <p14:creationId xmlns:p14="http://schemas.microsoft.com/office/powerpoint/2010/main" val="6005726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BADB8957-87FF-D546-AEBE-02511A1FE624}" type="slidenum">
              <a:rPr lang="en-US" smtClean="0"/>
              <a:t>34</a:t>
            </a:fld>
            <a:endParaRPr lang="en-US"/>
          </a:p>
        </p:txBody>
      </p:sp>
      <p:pic>
        <p:nvPicPr>
          <p:cNvPr id="6" name="Objekt 23"/>
          <p:cNvPicPr>
            <a:picLocks noChangeArrowheads="1"/>
          </p:cNvPicPr>
          <p:nvPr/>
        </p:nvPicPr>
        <p:blipFill rotWithShape="1">
          <a:blip r:embed="rId2">
            <a:extLst>
              <a:ext uri="{28A0092B-C50C-407E-A947-70E740481C1C}">
                <a14:useLocalDpi xmlns:a14="http://schemas.microsoft.com/office/drawing/2010/main" val="0"/>
              </a:ext>
            </a:extLst>
          </a:blip>
          <a:srcRect l="-6133" t="-21235" r="-3101" b="30949"/>
          <a:stretch/>
        </p:blipFill>
        <p:spPr bwMode="auto">
          <a:xfrm>
            <a:off x="1013720" y="512037"/>
            <a:ext cx="9254479" cy="469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38552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BADB8957-87FF-D546-AEBE-02511A1FE624}" type="slidenum">
              <a:rPr lang="en-US" smtClean="0"/>
              <a:t>35</a:t>
            </a:fld>
            <a:endParaRPr lang="en-US"/>
          </a:p>
        </p:txBody>
      </p:sp>
      <p:pic>
        <p:nvPicPr>
          <p:cNvPr id="5" name="Objekt 18"/>
          <p:cNvPicPr>
            <a:picLocks noChangeArrowheads="1"/>
          </p:cNvPicPr>
          <p:nvPr/>
        </p:nvPicPr>
        <p:blipFill rotWithShape="1">
          <a:blip r:embed="rId2">
            <a:extLst>
              <a:ext uri="{28A0092B-C50C-407E-A947-70E740481C1C}">
                <a14:useLocalDpi xmlns:a14="http://schemas.microsoft.com/office/drawing/2010/main" val="0"/>
              </a:ext>
            </a:extLst>
          </a:blip>
          <a:srcRect l="-8354" t="-29579" r="-13820" b="30048"/>
          <a:stretch/>
        </p:blipFill>
        <p:spPr bwMode="auto">
          <a:xfrm>
            <a:off x="1523998" y="474675"/>
            <a:ext cx="8813905" cy="4470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1261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BADB8957-87FF-D546-AEBE-02511A1FE624}" type="slidenum">
              <a:rPr lang="en-US" smtClean="0"/>
              <a:t>36</a:t>
            </a:fld>
            <a:endParaRPr lang="en-US"/>
          </a:p>
        </p:txBody>
      </p:sp>
      <p:sp>
        <p:nvSpPr>
          <p:cNvPr id="5" name="TextBox 4"/>
          <p:cNvSpPr txBox="1"/>
          <p:nvPr/>
        </p:nvSpPr>
        <p:spPr>
          <a:xfrm>
            <a:off x="705852" y="419790"/>
            <a:ext cx="4883966" cy="461665"/>
          </a:xfrm>
          <a:prstGeom prst="rect">
            <a:avLst/>
          </a:prstGeom>
          <a:noFill/>
        </p:spPr>
        <p:txBody>
          <a:bodyPr wrap="none" rtlCol="0">
            <a:spAutoFit/>
          </a:bodyPr>
          <a:lstStyle/>
          <a:p>
            <a:r>
              <a:rPr lang="en-US" sz="2400" dirty="0" smtClean="0"/>
              <a:t>Which molecule databases to search?</a:t>
            </a:r>
            <a:endParaRPr lang="en-US" sz="2400" dirty="0"/>
          </a:p>
        </p:txBody>
      </p:sp>
      <p:pic>
        <p:nvPicPr>
          <p:cNvPr id="7" name="Picture 6"/>
          <p:cNvPicPr>
            <a:picLocks noChangeAspect="1"/>
          </p:cNvPicPr>
          <p:nvPr/>
        </p:nvPicPr>
        <p:blipFill>
          <a:blip r:embed="rId2"/>
          <a:stretch>
            <a:fillRect/>
          </a:stretch>
        </p:blipFill>
        <p:spPr>
          <a:xfrm>
            <a:off x="9461299" y="1895169"/>
            <a:ext cx="2000843" cy="2254918"/>
          </a:xfrm>
          <a:prstGeom prst="rect">
            <a:avLst/>
          </a:prstGeom>
        </p:spPr>
      </p:pic>
      <p:pic>
        <p:nvPicPr>
          <p:cNvPr id="8" name="Picture 7"/>
          <p:cNvPicPr>
            <a:picLocks noChangeAspect="1"/>
          </p:cNvPicPr>
          <p:nvPr/>
        </p:nvPicPr>
        <p:blipFill>
          <a:blip r:embed="rId3"/>
          <a:stretch>
            <a:fillRect/>
          </a:stretch>
        </p:blipFill>
        <p:spPr>
          <a:xfrm>
            <a:off x="2250854" y="3059702"/>
            <a:ext cx="2525047" cy="1118400"/>
          </a:xfrm>
          <a:prstGeom prst="rect">
            <a:avLst/>
          </a:prstGeom>
        </p:spPr>
      </p:pic>
      <p:pic>
        <p:nvPicPr>
          <p:cNvPr id="9" name="Picture 8"/>
          <p:cNvPicPr>
            <a:picLocks noChangeAspect="1"/>
          </p:cNvPicPr>
          <p:nvPr/>
        </p:nvPicPr>
        <p:blipFill>
          <a:blip r:embed="rId4"/>
          <a:stretch>
            <a:fillRect/>
          </a:stretch>
        </p:blipFill>
        <p:spPr>
          <a:xfrm>
            <a:off x="838200" y="4496689"/>
            <a:ext cx="2142315" cy="986145"/>
          </a:xfrm>
          <a:prstGeom prst="rect">
            <a:avLst/>
          </a:prstGeom>
        </p:spPr>
      </p:pic>
      <p:pic>
        <p:nvPicPr>
          <p:cNvPr id="10" name="Picture 9"/>
          <p:cNvPicPr>
            <a:picLocks noChangeAspect="1"/>
          </p:cNvPicPr>
          <p:nvPr/>
        </p:nvPicPr>
        <p:blipFill>
          <a:blip r:embed="rId5"/>
          <a:stretch>
            <a:fillRect/>
          </a:stretch>
        </p:blipFill>
        <p:spPr>
          <a:xfrm>
            <a:off x="7110573" y="3282588"/>
            <a:ext cx="1797807" cy="1027318"/>
          </a:xfrm>
          <a:prstGeom prst="rect">
            <a:avLst/>
          </a:prstGeom>
        </p:spPr>
      </p:pic>
      <p:pic>
        <p:nvPicPr>
          <p:cNvPr id="11" name="Picture 10"/>
          <p:cNvPicPr>
            <a:picLocks noChangeAspect="1"/>
          </p:cNvPicPr>
          <p:nvPr/>
        </p:nvPicPr>
        <p:blipFill>
          <a:blip r:embed="rId6"/>
          <a:stretch>
            <a:fillRect/>
          </a:stretch>
        </p:blipFill>
        <p:spPr>
          <a:xfrm>
            <a:off x="7143080" y="1895169"/>
            <a:ext cx="1765300" cy="838200"/>
          </a:xfrm>
          <a:prstGeom prst="rect">
            <a:avLst/>
          </a:prstGeom>
        </p:spPr>
      </p:pic>
      <p:pic>
        <p:nvPicPr>
          <p:cNvPr id="12" name="Picture 11"/>
          <p:cNvPicPr>
            <a:picLocks noChangeAspect="1"/>
          </p:cNvPicPr>
          <p:nvPr/>
        </p:nvPicPr>
        <p:blipFill>
          <a:blip r:embed="rId7"/>
          <a:stretch>
            <a:fillRect/>
          </a:stretch>
        </p:blipFill>
        <p:spPr>
          <a:xfrm>
            <a:off x="8908380" y="1051185"/>
            <a:ext cx="2796004" cy="565484"/>
          </a:xfrm>
          <a:prstGeom prst="rect">
            <a:avLst/>
          </a:prstGeom>
        </p:spPr>
      </p:pic>
      <p:pic>
        <p:nvPicPr>
          <p:cNvPr id="13" name="Picture 12"/>
          <p:cNvPicPr>
            <a:picLocks noChangeAspect="1"/>
          </p:cNvPicPr>
          <p:nvPr/>
        </p:nvPicPr>
        <p:blipFill>
          <a:blip r:embed="rId8"/>
          <a:stretch>
            <a:fillRect/>
          </a:stretch>
        </p:blipFill>
        <p:spPr>
          <a:xfrm>
            <a:off x="8417021" y="4772512"/>
            <a:ext cx="2044700" cy="762000"/>
          </a:xfrm>
          <a:prstGeom prst="rect">
            <a:avLst/>
          </a:prstGeom>
        </p:spPr>
      </p:pic>
      <p:pic>
        <p:nvPicPr>
          <p:cNvPr id="14" name="Picture 13"/>
          <p:cNvPicPr>
            <a:picLocks noChangeAspect="1"/>
          </p:cNvPicPr>
          <p:nvPr/>
        </p:nvPicPr>
        <p:blipFill>
          <a:blip r:embed="rId9"/>
          <a:stretch>
            <a:fillRect/>
          </a:stretch>
        </p:blipFill>
        <p:spPr>
          <a:xfrm>
            <a:off x="1103793" y="2133792"/>
            <a:ext cx="2290114" cy="607323"/>
          </a:xfrm>
          <a:prstGeom prst="rect">
            <a:avLst/>
          </a:prstGeom>
        </p:spPr>
      </p:pic>
      <p:sp>
        <p:nvSpPr>
          <p:cNvPr id="15" name="TextBox 14"/>
          <p:cNvSpPr txBox="1"/>
          <p:nvPr/>
        </p:nvSpPr>
        <p:spPr>
          <a:xfrm>
            <a:off x="868860" y="1333927"/>
            <a:ext cx="1829347" cy="369332"/>
          </a:xfrm>
          <a:prstGeom prst="rect">
            <a:avLst/>
          </a:prstGeom>
          <a:noFill/>
        </p:spPr>
        <p:txBody>
          <a:bodyPr wrap="none" rtlCol="0">
            <a:spAutoFit/>
          </a:bodyPr>
          <a:lstStyle/>
          <a:p>
            <a:r>
              <a:rPr lang="en-US" u="sng" smtClean="0"/>
              <a:t>Public Databases:</a:t>
            </a:r>
            <a:endParaRPr lang="en-US" u="sng"/>
          </a:p>
        </p:txBody>
      </p:sp>
      <p:sp>
        <p:nvSpPr>
          <p:cNvPr id="16" name="TextBox 15"/>
          <p:cNvSpPr txBox="1"/>
          <p:nvPr/>
        </p:nvSpPr>
        <p:spPr>
          <a:xfrm>
            <a:off x="8500185" y="317300"/>
            <a:ext cx="1014252" cy="369332"/>
          </a:xfrm>
          <a:prstGeom prst="rect">
            <a:avLst/>
          </a:prstGeom>
          <a:noFill/>
        </p:spPr>
        <p:txBody>
          <a:bodyPr wrap="none" rtlCol="0">
            <a:spAutoFit/>
          </a:bodyPr>
          <a:lstStyle/>
          <a:p>
            <a:r>
              <a:rPr lang="en-US" u="sng" dirty="0" smtClean="0"/>
              <a:t>Vendors:</a:t>
            </a:r>
            <a:endParaRPr lang="en-US" u="sng" dirty="0"/>
          </a:p>
        </p:txBody>
      </p:sp>
      <p:pic>
        <p:nvPicPr>
          <p:cNvPr id="17" name="Picture 16"/>
          <p:cNvPicPr>
            <a:picLocks noChangeAspect="1"/>
          </p:cNvPicPr>
          <p:nvPr/>
        </p:nvPicPr>
        <p:blipFill>
          <a:blip r:embed="rId10"/>
          <a:stretch>
            <a:fillRect/>
          </a:stretch>
        </p:blipFill>
        <p:spPr>
          <a:xfrm>
            <a:off x="5332869" y="1895169"/>
            <a:ext cx="1022501" cy="1022501"/>
          </a:xfrm>
          <a:prstGeom prst="rect">
            <a:avLst/>
          </a:prstGeom>
        </p:spPr>
      </p:pic>
      <p:sp>
        <p:nvSpPr>
          <p:cNvPr id="18" name="TextBox 17"/>
          <p:cNvSpPr txBox="1"/>
          <p:nvPr/>
        </p:nvSpPr>
        <p:spPr>
          <a:xfrm>
            <a:off x="4913415" y="1402962"/>
            <a:ext cx="1861407" cy="369332"/>
          </a:xfrm>
          <a:prstGeom prst="rect">
            <a:avLst/>
          </a:prstGeom>
          <a:noFill/>
        </p:spPr>
        <p:txBody>
          <a:bodyPr wrap="none" rtlCol="0">
            <a:spAutoFit/>
          </a:bodyPr>
          <a:lstStyle/>
          <a:p>
            <a:r>
              <a:rPr lang="en-US" u="sng" dirty="0" err="1" smtClean="0"/>
              <a:t>Inhouse</a:t>
            </a:r>
            <a:r>
              <a:rPr lang="en-US" u="sng" dirty="0" smtClean="0"/>
              <a:t> Database</a:t>
            </a:r>
            <a:endParaRPr lang="en-US" u="sng" dirty="0"/>
          </a:p>
        </p:txBody>
      </p:sp>
      <p:sp>
        <p:nvSpPr>
          <p:cNvPr id="19" name="TextBox 18"/>
          <p:cNvSpPr txBox="1"/>
          <p:nvPr/>
        </p:nvSpPr>
        <p:spPr>
          <a:xfrm>
            <a:off x="3876955" y="4911616"/>
            <a:ext cx="3934326" cy="1200329"/>
          </a:xfrm>
          <a:prstGeom prst="rect">
            <a:avLst/>
          </a:prstGeom>
          <a:noFill/>
        </p:spPr>
        <p:txBody>
          <a:bodyPr wrap="square" rtlCol="0">
            <a:spAutoFit/>
          </a:bodyPr>
          <a:lstStyle/>
          <a:p>
            <a:r>
              <a:rPr lang="en-US" dirty="0" smtClean="0"/>
              <a:t>These are all collections of molecules which exist and, in the case of </a:t>
            </a:r>
            <a:r>
              <a:rPr lang="en-US" dirty="0" err="1" smtClean="0"/>
              <a:t>inhouse</a:t>
            </a:r>
            <a:r>
              <a:rPr lang="en-US" dirty="0" smtClean="0"/>
              <a:t> or vendor catalogs, are available or can be purchased.</a:t>
            </a:r>
            <a:endParaRPr lang="en-US" dirty="0"/>
          </a:p>
        </p:txBody>
      </p:sp>
    </p:spTree>
    <p:extLst>
      <p:ext uri="{BB962C8B-B14F-4D97-AF65-F5344CB8AC3E}">
        <p14:creationId xmlns:p14="http://schemas.microsoft.com/office/powerpoint/2010/main" val="661107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BADB8957-87FF-D546-AEBE-02511A1FE624}" type="slidenum">
              <a:rPr lang="en-US" smtClean="0"/>
              <a:t>37</a:t>
            </a:fld>
            <a:endParaRPr lang="en-US"/>
          </a:p>
        </p:txBody>
      </p:sp>
      <p:sp>
        <p:nvSpPr>
          <p:cNvPr id="5" name="TextBox 4"/>
          <p:cNvSpPr txBox="1"/>
          <p:nvPr/>
        </p:nvSpPr>
        <p:spPr>
          <a:xfrm>
            <a:off x="721895" y="457200"/>
            <a:ext cx="9637293" cy="923330"/>
          </a:xfrm>
          <a:prstGeom prst="rect">
            <a:avLst/>
          </a:prstGeom>
          <a:noFill/>
        </p:spPr>
        <p:txBody>
          <a:bodyPr wrap="square" rtlCol="0">
            <a:spAutoFit/>
          </a:bodyPr>
          <a:lstStyle/>
          <a:p>
            <a:pPr marL="285750" indent="-285750">
              <a:buFont typeface="Arial" charset="0"/>
              <a:buChar char="•"/>
            </a:pPr>
            <a:r>
              <a:rPr lang="en-US" dirty="0" smtClean="0"/>
              <a:t>In addition to existing molecules ligand-based virtual screenings can also be performed in virtual compound collections.</a:t>
            </a:r>
          </a:p>
          <a:p>
            <a:pPr marL="285750" indent="-285750">
              <a:buFont typeface="Arial" charset="0"/>
              <a:buChar char="•"/>
            </a:pPr>
            <a:r>
              <a:rPr lang="en-US" dirty="0" smtClean="0"/>
              <a:t>What is a useful virtual compound collection?</a:t>
            </a:r>
            <a:endParaRPr lang="en-US" dirty="0"/>
          </a:p>
        </p:txBody>
      </p:sp>
      <p:pic>
        <p:nvPicPr>
          <p:cNvPr id="6" name="Picture 5"/>
          <p:cNvPicPr>
            <a:picLocks noChangeAspect="1"/>
          </p:cNvPicPr>
          <p:nvPr/>
        </p:nvPicPr>
        <p:blipFill>
          <a:blip r:embed="rId2"/>
          <a:stretch>
            <a:fillRect/>
          </a:stretch>
        </p:blipFill>
        <p:spPr>
          <a:xfrm>
            <a:off x="1514641" y="2089738"/>
            <a:ext cx="2756569" cy="2323852"/>
          </a:xfrm>
          <a:prstGeom prst="rect">
            <a:avLst/>
          </a:prstGeom>
        </p:spPr>
      </p:pic>
      <p:sp>
        <p:nvSpPr>
          <p:cNvPr id="7" name="TextBox 6"/>
          <p:cNvSpPr txBox="1"/>
          <p:nvPr/>
        </p:nvSpPr>
        <p:spPr>
          <a:xfrm>
            <a:off x="4728412" y="2374501"/>
            <a:ext cx="5955632" cy="1754326"/>
          </a:xfrm>
          <a:prstGeom prst="rect">
            <a:avLst/>
          </a:prstGeom>
          <a:noFill/>
        </p:spPr>
        <p:txBody>
          <a:bodyPr wrap="square" rtlCol="0">
            <a:spAutoFit/>
          </a:bodyPr>
          <a:lstStyle/>
          <a:p>
            <a:pPr marL="285750" indent="-285750">
              <a:buFont typeface="Arial" charset="0"/>
              <a:buChar char="•"/>
            </a:pPr>
            <a:r>
              <a:rPr lang="en-US" dirty="0" smtClean="0"/>
              <a:t>This molecule might be a valid molecule but its synthesis is certainly somewhat tricky</a:t>
            </a:r>
            <a:r>
              <a:rPr lang="mr-IN" dirty="0" smtClean="0"/>
              <a:t>……</a:t>
            </a:r>
            <a:r>
              <a:rPr lang="en-US" dirty="0" smtClean="0"/>
              <a:t>.</a:t>
            </a:r>
          </a:p>
          <a:p>
            <a:pPr marL="285750" indent="-285750">
              <a:buFont typeface="Arial" charset="0"/>
              <a:buChar char="•"/>
            </a:pPr>
            <a:r>
              <a:rPr lang="en-US" dirty="0" smtClean="0"/>
              <a:t>If we would find such a molecule as a hit in a virtual screening we would certainly not synthesize it. Chances that hits from virtual screenings are active are not very high.</a:t>
            </a:r>
            <a:endParaRPr lang="en-US" dirty="0"/>
          </a:p>
        </p:txBody>
      </p:sp>
      <p:sp>
        <p:nvSpPr>
          <p:cNvPr id="8" name="TextBox 7"/>
          <p:cNvSpPr txBox="1"/>
          <p:nvPr/>
        </p:nvSpPr>
        <p:spPr>
          <a:xfrm>
            <a:off x="2561389" y="5122799"/>
            <a:ext cx="6741461" cy="369332"/>
          </a:xfrm>
          <a:prstGeom prst="rect">
            <a:avLst/>
          </a:prstGeom>
          <a:noFill/>
        </p:spPr>
        <p:txBody>
          <a:bodyPr wrap="none" rtlCol="0">
            <a:spAutoFit/>
          </a:bodyPr>
          <a:lstStyle/>
          <a:p>
            <a:r>
              <a:rPr lang="en-US" b="1" dirty="0" smtClean="0">
                <a:solidFill>
                  <a:srgbClr val="FF0000"/>
                </a:solidFill>
              </a:rPr>
              <a:t>Synthetic accessibility is a key prerequisite for a useful virtual library.</a:t>
            </a:r>
            <a:endParaRPr lang="en-US" b="1" dirty="0">
              <a:solidFill>
                <a:srgbClr val="FF0000"/>
              </a:solidFill>
            </a:endParaRPr>
          </a:p>
        </p:txBody>
      </p:sp>
    </p:spTree>
    <p:extLst>
      <p:ext uri="{BB962C8B-B14F-4D97-AF65-F5344CB8AC3E}">
        <p14:creationId xmlns:p14="http://schemas.microsoft.com/office/powerpoint/2010/main" val="142032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BADB8957-87FF-D546-AEBE-02511A1FE624}" type="slidenum">
              <a:rPr lang="en-US" smtClean="0"/>
              <a:t>38</a:t>
            </a:fld>
            <a:endParaRPr lang="en-US"/>
          </a:p>
        </p:txBody>
      </p:sp>
      <p:sp>
        <p:nvSpPr>
          <p:cNvPr id="5" name="TextBox 4"/>
          <p:cNvSpPr txBox="1"/>
          <p:nvPr/>
        </p:nvSpPr>
        <p:spPr>
          <a:xfrm>
            <a:off x="1046747" y="360947"/>
            <a:ext cx="5794920" cy="461665"/>
          </a:xfrm>
          <a:prstGeom prst="rect">
            <a:avLst/>
          </a:prstGeom>
          <a:noFill/>
        </p:spPr>
        <p:txBody>
          <a:bodyPr wrap="none" rtlCol="0">
            <a:spAutoFit/>
          </a:bodyPr>
          <a:lstStyle/>
          <a:p>
            <a:r>
              <a:rPr lang="en-US" sz="2400" dirty="0" smtClean="0"/>
              <a:t>Construction of virtual compound collections</a:t>
            </a:r>
            <a:endParaRPr lang="en-US" sz="2400" dirty="0"/>
          </a:p>
        </p:txBody>
      </p:sp>
      <p:sp>
        <p:nvSpPr>
          <p:cNvPr id="6" name="TextBox 5"/>
          <p:cNvSpPr txBox="1"/>
          <p:nvPr/>
        </p:nvSpPr>
        <p:spPr>
          <a:xfrm>
            <a:off x="1022685" y="1515979"/>
            <a:ext cx="9480884" cy="646331"/>
          </a:xfrm>
          <a:prstGeom prst="rect">
            <a:avLst/>
          </a:prstGeom>
          <a:noFill/>
        </p:spPr>
        <p:txBody>
          <a:bodyPr wrap="square" rtlCol="0">
            <a:spAutoFit/>
          </a:bodyPr>
          <a:lstStyle/>
          <a:p>
            <a:pPr marL="285750" indent="-285750">
              <a:buFont typeface="Arial" charset="0"/>
              <a:buChar char="•"/>
            </a:pPr>
            <a:r>
              <a:rPr lang="en-US" dirty="0" smtClean="0"/>
              <a:t>Choose a number of well-established chemical reactions which ideally work in a combinatorial/parallel synthesis setting</a:t>
            </a:r>
          </a:p>
        </p:txBody>
      </p:sp>
      <p:pic>
        <p:nvPicPr>
          <p:cNvPr id="7" name="Picture 6"/>
          <p:cNvPicPr>
            <a:picLocks noChangeAspect="1"/>
          </p:cNvPicPr>
          <p:nvPr/>
        </p:nvPicPr>
        <p:blipFill>
          <a:blip r:embed="rId2"/>
          <a:stretch>
            <a:fillRect/>
          </a:stretch>
        </p:blipFill>
        <p:spPr>
          <a:xfrm>
            <a:off x="639011" y="2493727"/>
            <a:ext cx="4826000" cy="723900"/>
          </a:xfrm>
          <a:prstGeom prst="rect">
            <a:avLst/>
          </a:prstGeom>
        </p:spPr>
      </p:pic>
      <p:sp>
        <p:nvSpPr>
          <p:cNvPr id="8" name="TextBox 7"/>
          <p:cNvSpPr txBox="1"/>
          <p:nvPr/>
        </p:nvSpPr>
        <p:spPr>
          <a:xfrm>
            <a:off x="5763127" y="2671011"/>
            <a:ext cx="1643142" cy="369332"/>
          </a:xfrm>
          <a:prstGeom prst="rect">
            <a:avLst/>
          </a:prstGeom>
          <a:noFill/>
        </p:spPr>
        <p:txBody>
          <a:bodyPr wrap="none" rtlCol="0">
            <a:spAutoFit/>
          </a:bodyPr>
          <a:lstStyle/>
          <a:p>
            <a:r>
              <a:rPr lang="en-US" smtClean="0"/>
              <a:t>Amide coupling</a:t>
            </a:r>
            <a:endParaRPr lang="en-US"/>
          </a:p>
        </p:txBody>
      </p:sp>
      <p:pic>
        <p:nvPicPr>
          <p:cNvPr id="9" name="Picture 8"/>
          <p:cNvPicPr>
            <a:picLocks noChangeAspect="1"/>
          </p:cNvPicPr>
          <p:nvPr/>
        </p:nvPicPr>
        <p:blipFill>
          <a:blip r:embed="rId3"/>
          <a:stretch>
            <a:fillRect/>
          </a:stretch>
        </p:blipFill>
        <p:spPr>
          <a:xfrm>
            <a:off x="877528" y="3393392"/>
            <a:ext cx="4348965" cy="756987"/>
          </a:xfrm>
          <a:prstGeom prst="rect">
            <a:avLst/>
          </a:prstGeom>
        </p:spPr>
      </p:pic>
      <p:sp>
        <p:nvSpPr>
          <p:cNvPr id="10" name="TextBox 9"/>
          <p:cNvSpPr txBox="1"/>
          <p:nvPr/>
        </p:nvSpPr>
        <p:spPr>
          <a:xfrm>
            <a:off x="5721849" y="3504715"/>
            <a:ext cx="1632626" cy="369332"/>
          </a:xfrm>
          <a:prstGeom prst="rect">
            <a:avLst/>
          </a:prstGeom>
          <a:noFill/>
        </p:spPr>
        <p:txBody>
          <a:bodyPr wrap="none" rtlCol="0">
            <a:spAutoFit/>
          </a:bodyPr>
          <a:lstStyle/>
          <a:p>
            <a:r>
              <a:rPr lang="en-US" dirty="0" smtClean="0"/>
              <a:t>Suzuki coupling</a:t>
            </a:r>
            <a:endParaRPr lang="en-US" dirty="0"/>
          </a:p>
        </p:txBody>
      </p:sp>
      <p:pic>
        <p:nvPicPr>
          <p:cNvPr id="11" name="Picture 10"/>
          <p:cNvPicPr>
            <a:picLocks noChangeAspect="1"/>
          </p:cNvPicPr>
          <p:nvPr/>
        </p:nvPicPr>
        <p:blipFill>
          <a:blip r:embed="rId4"/>
          <a:stretch>
            <a:fillRect/>
          </a:stretch>
        </p:blipFill>
        <p:spPr>
          <a:xfrm>
            <a:off x="937127" y="4444088"/>
            <a:ext cx="4826000" cy="685800"/>
          </a:xfrm>
          <a:prstGeom prst="rect">
            <a:avLst/>
          </a:prstGeom>
        </p:spPr>
      </p:pic>
      <p:sp>
        <p:nvSpPr>
          <p:cNvPr id="12" name="TextBox 11"/>
          <p:cNvSpPr txBox="1"/>
          <p:nvPr/>
        </p:nvSpPr>
        <p:spPr>
          <a:xfrm>
            <a:off x="6118639" y="4551006"/>
            <a:ext cx="2114681" cy="369332"/>
          </a:xfrm>
          <a:prstGeom prst="rect">
            <a:avLst/>
          </a:prstGeom>
          <a:noFill/>
        </p:spPr>
        <p:txBody>
          <a:bodyPr wrap="none" rtlCol="0">
            <a:spAutoFit/>
          </a:bodyPr>
          <a:lstStyle/>
          <a:p>
            <a:r>
              <a:rPr lang="en-US" smtClean="0"/>
              <a:t>Reductive amination</a:t>
            </a:r>
            <a:endParaRPr lang="en-US" dirty="0"/>
          </a:p>
        </p:txBody>
      </p:sp>
      <p:sp>
        <p:nvSpPr>
          <p:cNvPr id="13" name="TextBox 12"/>
          <p:cNvSpPr txBox="1"/>
          <p:nvPr/>
        </p:nvSpPr>
        <p:spPr>
          <a:xfrm>
            <a:off x="8859521" y="2648846"/>
            <a:ext cx="2245358" cy="369332"/>
          </a:xfrm>
          <a:prstGeom prst="rect">
            <a:avLst/>
          </a:prstGeom>
          <a:noFill/>
        </p:spPr>
        <p:txBody>
          <a:bodyPr wrap="none" rtlCol="0">
            <a:spAutoFit/>
          </a:bodyPr>
          <a:lstStyle/>
          <a:p>
            <a:r>
              <a:rPr lang="en-US" dirty="0" smtClean="0"/>
              <a:t>Acids, esters </a:t>
            </a:r>
            <a:r>
              <a:rPr lang="en-US" smtClean="0"/>
              <a:t>+ amines</a:t>
            </a:r>
            <a:endParaRPr lang="en-US"/>
          </a:p>
        </p:txBody>
      </p:sp>
      <p:sp>
        <p:nvSpPr>
          <p:cNvPr id="14" name="TextBox 13"/>
          <p:cNvSpPr txBox="1"/>
          <p:nvPr/>
        </p:nvSpPr>
        <p:spPr>
          <a:xfrm>
            <a:off x="8742947" y="3504714"/>
            <a:ext cx="2982035" cy="369332"/>
          </a:xfrm>
          <a:prstGeom prst="rect">
            <a:avLst/>
          </a:prstGeom>
          <a:noFill/>
        </p:spPr>
        <p:txBody>
          <a:bodyPr wrap="none" rtlCol="0">
            <a:spAutoFit/>
          </a:bodyPr>
          <a:lstStyle/>
          <a:p>
            <a:r>
              <a:rPr lang="en-US" dirty="0" smtClean="0"/>
              <a:t>Aryl-halogens +  </a:t>
            </a:r>
            <a:r>
              <a:rPr lang="en-US" dirty="0" err="1" smtClean="0"/>
              <a:t>boronic</a:t>
            </a:r>
            <a:r>
              <a:rPr lang="en-US" dirty="0" smtClean="0"/>
              <a:t> acids</a:t>
            </a:r>
            <a:endParaRPr lang="en-US" dirty="0"/>
          </a:p>
        </p:txBody>
      </p:sp>
      <p:sp>
        <p:nvSpPr>
          <p:cNvPr id="15" name="TextBox 14"/>
          <p:cNvSpPr txBox="1"/>
          <p:nvPr/>
        </p:nvSpPr>
        <p:spPr>
          <a:xfrm>
            <a:off x="8957079" y="4551006"/>
            <a:ext cx="2050241" cy="369332"/>
          </a:xfrm>
          <a:prstGeom prst="rect">
            <a:avLst/>
          </a:prstGeom>
          <a:noFill/>
        </p:spPr>
        <p:txBody>
          <a:bodyPr wrap="none" rtlCol="0">
            <a:spAutoFit/>
          </a:bodyPr>
          <a:lstStyle/>
          <a:p>
            <a:r>
              <a:rPr lang="en-US" dirty="0" smtClean="0"/>
              <a:t>Aldehydes + amines</a:t>
            </a:r>
            <a:endParaRPr lang="en-US" dirty="0"/>
          </a:p>
        </p:txBody>
      </p:sp>
      <p:sp>
        <p:nvSpPr>
          <p:cNvPr id="16" name="TextBox 15"/>
          <p:cNvSpPr txBox="1"/>
          <p:nvPr/>
        </p:nvSpPr>
        <p:spPr>
          <a:xfrm>
            <a:off x="9461768" y="2065328"/>
            <a:ext cx="1040862" cy="369332"/>
          </a:xfrm>
          <a:prstGeom prst="rect">
            <a:avLst/>
          </a:prstGeom>
          <a:noFill/>
        </p:spPr>
        <p:txBody>
          <a:bodyPr wrap="none" rtlCol="0">
            <a:spAutoFit/>
          </a:bodyPr>
          <a:lstStyle/>
          <a:p>
            <a:r>
              <a:rPr lang="en-US" u="sng" dirty="0" smtClean="0"/>
              <a:t>Reagents</a:t>
            </a:r>
            <a:endParaRPr lang="en-US" u="sng" dirty="0"/>
          </a:p>
        </p:txBody>
      </p:sp>
    </p:spTree>
    <p:extLst>
      <p:ext uri="{BB962C8B-B14F-4D97-AF65-F5344CB8AC3E}">
        <p14:creationId xmlns:p14="http://schemas.microsoft.com/office/powerpoint/2010/main" val="116099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3" grpId="0"/>
      <p:bldP spid="14" grpId="0"/>
      <p:bldP spid="15" grpId="0"/>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BADB8957-87FF-D546-AEBE-02511A1FE624}" type="slidenum">
              <a:rPr lang="en-US" smtClean="0"/>
              <a:t>39</a:t>
            </a:fld>
            <a:endParaRPr lang="en-US"/>
          </a:p>
        </p:txBody>
      </p:sp>
      <p:sp>
        <p:nvSpPr>
          <p:cNvPr id="5" name="TextBox 4"/>
          <p:cNvSpPr txBox="1"/>
          <p:nvPr/>
        </p:nvSpPr>
        <p:spPr>
          <a:xfrm>
            <a:off x="713449" y="541422"/>
            <a:ext cx="9480884" cy="369332"/>
          </a:xfrm>
          <a:prstGeom prst="rect">
            <a:avLst/>
          </a:prstGeom>
          <a:noFill/>
        </p:spPr>
        <p:txBody>
          <a:bodyPr wrap="square" rtlCol="0">
            <a:spAutoFit/>
          </a:bodyPr>
          <a:lstStyle/>
          <a:p>
            <a:pPr marL="285750" indent="-285750">
              <a:buFont typeface="Arial" charset="0"/>
              <a:buChar char="•"/>
            </a:pPr>
            <a:r>
              <a:rPr lang="en-US" dirty="0" smtClean="0"/>
              <a:t>Select reagents which can be used for specific reactions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597" y="2027973"/>
            <a:ext cx="5302340" cy="4006012"/>
          </a:xfrm>
          <a:prstGeom prst="rect">
            <a:avLst/>
          </a:prstGeom>
          <a:ln w="19050">
            <a:solidFill>
              <a:schemeClr val="tx1"/>
            </a:solidFill>
          </a:ln>
        </p:spPr>
      </p:pic>
      <p:sp>
        <p:nvSpPr>
          <p:cNvPr id="7" name="TextBox 6"/>
          <p:cNvSpPr txBox="1"/>
          <p:nvPr/>
        </p:nvSpPr>
        <p:spPr>
          <a:xfrm>
            <a:off x="7315201" y="1354819"/>
            <a:ext cx="4451684" cy="646331"/>
          </a:xfrm>
          <a:prstGeom prst="rect">
            <a:avLst/>
          </a:prstGeom>
          <a:noFill/>
        </p:spPr>
        <p:txBody>
          <a:bodyPr wrap="square" rtlCol="0">
            <a:spAutoFit/>
          </a:bodyPr>
          <a:lstStyle/>
          <a:p>
            <a:r>
              <a:rPr lang="en-US" dirty="0" smtClean="0"/>
              <a:t>There is a whole industry of specialized vendors which offer building blocks.</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1514" y="2159683"/>
            <a:ext cx="4975371" cy="2947737"/>
          </a:xfrm>
          <a:prstGeom prst="rect">
            <a:avLst/>
          </a:prstGeom>
          <a:ln w="19050">
            <a:solidFill>
              <a:schemeClr val="tx1"/>
            </a:solidFill>
          </a:ln>
        </p:spPr>
      </p:pic>
      <p:sp>
        <p:nvSpPr>
          <p:cNvPr id="9" name="TextBox 8"/>
          <p:cNvSpPr txBox="1"/>
          <p:nvPr/>
        </p:nvSpPr>
        <p:spPr>
          <a:xfrm>
            <a:off x="7459579" y="5269832"/>
            <a:ext cx="3894221" cy="646331"/>
          </a:xfrm>
          <a:prstGeom prst="rect">
            <a:avLst/>
          </a:prstGeom>
          <a:noFill/>
        </p:spPr>
        <p:txBody>
          <a:bodyPr wrap="square" rtlCol="0">
            <a:spAutoFit/>
          </a:bodyPr>
          <a:lstStyle/>
          <a:p>
            <a:r>
              <a:rPr lang="en-US" dirty="0" smtClean="0"/>
              <a:t>List of available aldehydes from </a:t>
            </a:r>
            <a:r>
              <a:rPr lang="en-US" smtClean="0"/>
              <a:t>a vendor catalog</a:t>
            </a:r>
            <a:endParaRPr lang="en-US"/>
          </a:p>
        </p:txBody>
      </p:sp>
      <p:sp>
        <p:nvSpPr>
          <p:cNvPr id="10" name="TextBox 9"/>
          <p:cNvSpPr txBox="1"/>
          <p:nvPr/>
        </p:nvSpPr>
        <p:spPr>
          <a:xfrm>
            <a:off x="388597" y="1220459"/>
            <a:ext cx="3894221" cy="646331"/>
          </a:xfrm>
          <a:prstGeom prst="rect">
            <a:avLst/>
          </a:prstGeom>
          <a:noFill/>
        </p:spPr>
        <p:txBody>
          <a:bodyPr wrap="square" rtlCol="0">
            <a:spAutoFit/>
          </a:bodyPr>
          <a:lstStyle/>
          <a:p>
            <a:r>
              <a:rPr lang="en-US" dirty="0" smtClean="0"/>
              <a:t>Online shop for chemical </a:t>
            </a:r>
            <a:r>
              <a:rPr lang="en-US" smtClean="0"/>
              <a:t>building blocks</a:t>
            </a:r>
            <a:endParaRPr lang="en-US" dirty="0"/>
          </a:p>
        </p:txBody>
      </p:sp>
    </p:spTree>
    <p:extLst>
      <p:ext uri="{BB962C8B-B14F-4D97-AF65-F5344CB8AC3E}">
        <p14:creationId xmlns:p14="http://schemas.microsoft.com/office/powerpoint/2010/main" val="8703113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25975" y="787078"/>
            <a:ext cx="10741723" cy="1908215"/>
          </a:xfrm>
          <a:prstGeom prst="rect">
            <a:avLst/>
          </a:prstGeom>
          <a:noFill/>
        </p:spPr>
        <p:txBody>
          <a:bodyPr wrap="none" rtlCol="0">
            <a:spAutoFit/>
          </a:bodyPr>
          <a:lstStyle/>
          <a:p>
            <a:r>
              <a:rPr lang="en-US" sz="2000" dirty="0"/>
              <a:t>T</a:t>
            </a:r>
            <a:r>
              <a:rPr lang="en-US" sz="2000" dirty="0" smtClean="0"/>
              <a:t>he biological activity of a molecule is encoded in it’s three-dimensional structure, which determines:</a:t>
            </a:r>
          </a:p>
          <a:p>
            <a:pPr marL="285750" indent="-285750">
              <a:buFont typeface="Arial" charset="0"/>
              <a:buChar char="•"/>
            </a:pPr>
            <a:r>
              <a:rPr lang="en-US" sz="2000" dirty="0" smtClean="0"/>
              <a:t>The shape</a:t>
            </a:r>
          </a:p>
          <a:p>
            <a:pPr marL="285750" indent="-285750">
              <a:buFont typeface="Arial" charset="0"/>
              <a:buChar char="•"/>
            </a:pPr>
            <a:r>
              <a:rPr lang="en-US" sz="2000" dirty="0" smtClean="0"/>
              <a:t>The relative spatial orientation of different chemical groups</a:t>
            </a:r>
          </a:p>
          <a:p>
            <a:pPr marL="285750" indent="-285750">
              <a:buFont typeface="Arial" charset="0"/>
              <a:buChar char="•"/>
            </a:pPr>
            <a:r>
              <a:rPr lang="en-US" sz="2000" dirty="0" smtClean="0"/>
              <a:t>What kind of interactions with a receptor are possible</a:t>
            </a:r>
          </a:p>
          <a:p>
            <a:pPr marL="285750" indent="-285750">
              <a:buFont typeface="Arial" charset="0"/>
              <a:buChar char="•"/>
            </a:pPr>
            <a:endParaRPr lang="en-US" sz="2000" dirty="0" smtClean="0"/>
          </a:p>
          <a:p>
            <a:pPr marL="285750" indent="-285750">
              <a:buFont typeface="Arial" charset="0"/>
              <a:buChar char="•"/>
            </a:pP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4353" y="2117260"/>
            <a:ext cx="5454730" cy="426289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4236" y="2073472"/>
            <a:ext cx="5566789" cy="4350473"/>
          </a:xfrm>
          <a:prstGeom prst="rect">
            <a:avLst/>
          </a:prstGeom>
        </p:spPr>
      </p:pic>
      <p:pic>
        <p:nvPicPr>
          <p:cNvPr id="5" name="Picture 4"/>
          <p:cNvPicPr>
            <a:picLocks noChangeAspect="1"/>
          </p:cNvPicPr>
          <p:nvPr/>
        </p:nvPicPr>
        <p:blipFill>
          <a:blip r:embed="rId4"/>
          <a:stretch>
            <a:fillRect/>
          </a:stretch>
        </p:blipFill>
        <p:spPr>
          <a:xfrm>
            <a:off x="925975" y="3379484"/>
            <a:ext cx="2781300" cy="2120900"/>
          </a:xfrm>
          <a:prstGeom prst="rect">
            <a:avLst/>
          </a:prstGeom>
        </p:spPr>
      </p:pic>
      <p:sp>
        <p:nvSpPr>
          <p:cNvPr id="6" name="Date Placeholder 5"/>
          <p:cNvSpPr>
            <a:spLocks noGrp="1"/>
          </p:cNvSpPr>
          <p:nvPr>
            <p:ph type="dt" sz="half" idx="10"/>
          </p:nvPr>
        </p:nvSpPr>
        <p:spPr/>
        <p:txBody>
          <a:bodyPr/>
          <a:lstStyle/>
          <a:p>
            <a:r>
              <a:rPr lang="de-DE" smtClean="0"/>
              <a:t>Daniel Seeliger</a:t>
            </a:r>
            <a:endParaRPr lang="en-US"/>
          </a:p>
        </p:txBody>
      </p:sp>
      <p:sp>
        <p:nvSpPr>
          <p:cNvPr id="7" name="Footer Placeholder 6"/>
          <p:cNvSpPr>
            <a:spLocks noGrp="1"/>
          </p:cNvSpPr>
          <p:nvPr>
            <p:ph type="ftr" sz="quarter" idx="11"/>
          </p:nvPr>
        </p:nvSpPr>
        <p:spPr/>
        <p:txBody>
          <a:bodyPr/>
          <a:lstStyle/>
          <a:p>
            <a:r>
              <a:rPr lang="en-US" smtClean="0"/>
              <a:t>Principles of Drug Discovery - University of Ulm 2017</a:t>
            </a:r>
            <a:endParaRPr lang="en-US"/>
          </a:p>
        </p:txBody>
      </p:sp>
      <p:sp>
        <p:nvSpPr>
          <p:cNvPr id="8" name="Slide Number Placeholder 7"/>
          <p:cNvSpPr>
            <a:spLocks noGrp="1"/>
          </p:cNvSpPr>
          <p:nvPr>
            <p:ph type="sldNum" sz="quarter" idx="12"/>
          </p:nvPr>
        </p:nvSpPr>
        <p:spPr/>
        <p:txBody>
          <a:bodyPr/>
          <a:lstStyle/>
          <a:p>
            <a:fld id="{BADB8957-87FF-D546-AEBE-02511A1FE624}" type="slidenum">
              <a:rPr lang="en-US" smtClean="0"/>
              <a:t>4</a:t>
            </a:fld>
            <a:endParaRPr lang="en-US"/>
          </a:p>
        </p:txBody>
      </p:sp>
    </p:spTree>
    <p:extLst>
      <p:ext uri="{BB962C8B-B14F-4D97-AF65-F5344CB8AC3E}">
        <p14:creationId xmlns:p14="http://schemas.microsoft.com/office/powerpoint/2010/main" val="2074260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BADB8957-87FF-D546-AEBE-02511A1FE624}" type="slidenum">
              <a:rPr lang="en-US" smtClean="0"/>
              <a:t>40</a:t>
            </a:fld>
            <a:endParaRPr lang="en-US"/>
          </a:p>
        </p:txBody>
      </p:sp>
      <p:sp>
        <p:nvSpPr>
          <p:cNvPr id="6" name="TextBox 5"/>
          <p:cNvSpPr txBox="1"/>
          <p:nvPr/>
        </p:nvSpPr>
        <p:spPr>
          <a:xfrm>
            <a:off x="838200" y="498068"/>
            <a:ext cx="4153188" cy="369332"/>
          </a:xfrm>
          <a:prstGeom prst="rect">
            <a:avLst/>
          </a:prstGeom>
          <a:noFill/>
        </p:spPr>
        <p:txBody>
          <a:bodyPr wrap="none" rtlCol="0">
            <a:spAutoFit/>
          </a:bodyPr>
          <a:lstStyle/>
          <a:p>
            <a:r>
              <a:rPr lang="en-US" smtClean="0"/>
              <a:t>Building blocks </a:t>
            </a:r>
            <a:r>
              <a:rPr lang="en-US" dirty="0" smtClean="0"/>
              <a:t>with 2 </a:t>
            </a:r>
            <a:r>
              <a:rPr lang="en-US" smtClean="0"/>
              <a:t>or more exit vectors</a:t>
            </a:r>
            <a:endParaRPr lang="en-US"/>
          </a:p>
        </p:txBody>
      </p:sp>
      <p:sp>
        <p:nvSpPr>
          <p:cNvPr id="7" name="TextBox 6"/>
          <p:cNvSpPr txBox="1"/>
          <p:nvPr/>
        </p:nvSpPr>
        <p:spPr>
          <a:xfrm>
            <a:off x="7082589" y="708330"/>
            <a:ext cx="3346685" cy="369332"/>
          </a:xfrm>
          <a:prstGeom prst="rect">
            <a:avLst/>
          </a:prstGeom>
          <a:noFill/>
        </p:spPr>
        <p:txBody>
          <a:bodyPr wrap="none" rtlCol="0">
            <a:spAutoFit/>
          </a:bodyPr>
          <a:lstStyle/>
          <a:p>
            <a:r>
              <a:rPr lang="en-US" dirty="0" smtClean="0"/>
              <a:t>Building blocks with 1 exit vector</a:t>
            </a:r>
            <a:endParaRPr lang="en-US" dirty="0"/>
          </a:p>
        </p:txBody>
      </p:sp>
      <p:pic>
        <p:nvPicPr>
          <p:cNvPr id="9" name="Picture 8"/>
          <p:cNvPicPr>
            <a:picLocks noChangeAspect="1"/>
          </p:cNvPicPr>
          <p:nvPr/>
        </p:nvPicPr>
        <p:blipFill>
          <a:blip r:embed="rId2"/>
          <a:stretch>
            <a:fillRect/>
          </a:stretch>
        </p:blipFill>
        <p:spPr>
          <a:xfrm>
            <a:off x="1085994" y="1486234"/>
            <a:ext cx="1828800" cy="901700"/>
          </a:xfrm>
          <a:prstGeom prst="rect">
            <a:avLst/>
          </a:prstGeom>
        </p:spPr>
      </p:pic>
      <p:pic>
        <p:nvPicPr>
          <p:cNvPr id="10" name="Picture 9"/>
          <p:cNvPicPr>
            <a:picLocks noChangeAspect="1"/>
          </p:cNvPicPr>
          <p:nvPr/>
        </p:nvPicPr>
        <p:blipFill>
          <a:blip r:embed="rId3"/>
          <a:stretch>
            <a:fillRect/>
          </a:stretch>
        </p:blipFill>
        <p:spPr>
          <a:xfrm>
            <a:off x="2646948" y="2597529"/>
            <a:ext cx="1219200" cy="965200"/>
          </a:xfrm>
          <a:prstGeom prst="rect">
            <a:avLst/>
          </a:prstGeom>
        </p:spPr>
      </p:pic>
      <p:pic>
        <p:nvPicPr>
          <p:cNvPr id="11" name="Picture 10"/>
          <p:cNvPicPr>
            <a:picLocks noChangeAspect="1"/>
          </p:cNvPicPr>
          <p:nvPr/>
        </p:nvPicPr>
        <p:blipFill>
          <a:blip r:embed="rId4"/>
          <a:stretch>
            <a:fillRect/>
          </a:stretch>
        </p:blipFill>
        <p:spPr>
          <a:xfrm>
            <a:off x="1185445" y="3080129"/>
            <a:ext cx="1206500" cy="850900"/>
          </a:xfrm>
          <a:prstGeom prst="rect">
            <a:avLst/>
          </a:prstGeom>
        </p:spPr>
      </p:pic>
      <p:pic>
        <p:nvPicPr>
          <p:cNvPr id="12" name="Picture 11"/>
          <p:cNvPicPr>
            <a:picLocks noChangeAspect="1"/>
          </p:cNvPicPr>
          <p:nvPr/>
        </p:nvPicPr>
        <p:blipFill>
          <a:blip r:embed="rId5"/>
          <a:stretch>
            <a:fillRect/>
          </a:stretch>
        </p:blipFill>
        <p:spPr>
          <a:xfrm>
            <a:off x="2371034" y="3835355"/>
            <a:ext cx="1473200" cy="977900"/>
          </a:xfrm>
          <a:prstGeom prst="rect">
            <a:avLst/>
          </a:prstGeom>
        </p:spPr>
      </p:pic>
      <p:pic>
        <p:nvPicPr>
          <p:cNvPr id="13" name="Picture 12"/>
          <p:cNvPicPr>
            <a:picLocks noChangeAspect="1"/>
          </p:cNvPicPr>
          <p:nvPr/>
        </p:nvPicPr>
        <p:blipFill>
          <a:blip r:embed="rId6"/>
          <a:stretch>
            <a:fillRect/>
          </a:stretch>
        </p:blipFill>
        <p:spPr>
          <a:xfrm>
            <a:off x="6880392" y="1613234"/>
            <a:ext cx="1054100" cy="647700"/>
          </a:xfrm>
          <a:prstGeom prst="rect">
            <a:avLst/>
          </a:prstGeom>
        </p:spPr>
      </p:pic>
      <p:pic>
        <p:nvPicPr>
          <p:cNvPr id="14" name="Picture 13"/>
          <p:cNvPicPr>
            <a:picLocks noChangeAspect="1"/>
          </p:cNvPicPr>
          <p:nvPr/>
        </p:nvPicPr>
        <p:blipFill>
          <a:blip r:embed="rId7"/>
          <a:stretch>
            <a:fillRect/>
          </a:stretch>
        </p:blipFill>
        <p:spPr>
          <a:xfrm>
            <a:off x="8968539" y="1486234"/>
            <a:ext cx="800100" cy="977900"/>
          </a:xfrm>
          <a:prstGeom prst="rect">
            <a:avLst/>
          </a:prstGeom>
        </p:spPr>
      </p:pic>
      <p:pic>
        <p:nvPicPr>
          <p:cNvPr id="15" name="Picture 14"/>
          <p:cNvPicPr>
            <a:picLocks noChangeAspect="1"/>
          </p:cNvPicPr>
          <p:nvPr/>
        </p:nvPicPr>
        <p:blipFill>
          <a:blip r:embed="rId8"/>
          <a:stretch>
            <a:fillRect/>
          </a:stretch>
        </p:blipFill>
        <p:spPr>
          <a:xfrm>
            <a:off x="7016082" y="2726077"/>
            <a:ext cx="622300" cy="927100"/>
          </a:xfrm>
          <a:prstGeom prst="rect">
            <a:avLst/>
          </a:prstGeom>
        </p:spPr>
      </p:pic>
      <p:pic>
        <p:nvPicPr>
          <p:cNvPr id="16" name="Picture 15"/>
          <p:cNvPicPr>
            <a:picLocks noChangeAspect="1"/>
          </p:cNvPicPr>
          <p:nvPr/>
        </p:nvPicPr>
        <p:blipFill>
          <a:blip r:embed="rId9"/>
          <a:stretch>
            <a:fillRect/>
          </a:stretch>
        </p:blipFill>
        <p:spPr>
          <a:xfrm>
            <a:off x="8451131" y="2700677"/>
            <a:ext cx="609600" cy="977900"/>
          </a:xfrm>
          <a:prstGeom prst="rect">
            <a:avLst/>
          </a:prstGeom>
        </p:spPr>
      </p:pic>
      <p:pic>
        <p:nvPicPr>
          <p:cNvPr id="17" name="Picture 16"/>
          <p:cNvPicPr>
            <a:picLocks noChangeAspect="1"/>
          </p:cNvPicPr>
          <p:nvPr/>
        </p:nvPicPr>
        <p:blipFill>
          <a:blip r:embed="rId10"/>
          <a:stretch>
            <a:fillRect/>
          </a:stretch>
        </p:blipFill>
        <p:spPr>
          <a:xfrm>
            <a:off x="9768639" y="2974867"/>
            <a:ext cx="825500" cy="279400"/>
          </a:xfrm>
          <a:prstGeom prst="rect">
            <a:avLst/>
          </a:prstGeom>
        </p:spPr>
      </p:pic>
      <p:sp>
        <p:nvSpPr>
          <p:cNvPr id="18" name="TextBox 17"/>
          <p:cNvSpPr txBox="1"/>
          <p:nvPr/>
        </p:nvSpPr>
        <p:spPr>
          <a:xfrm>
            <a:off x="1947491" y="5092566"/>
            <a:ext cx="1633909" cy="369332"/>
          </a:xfrm>
          <a:prstGeom prst="rect">
            <a:avLst/>
          </a:prstGeom>
          <a:noFill/>
        </p:spPr>
        <p:txBody>
          <a:bodyPr wrap="none" rtlCol="0">
            <a:spAutoFit/>
          </a:bodyPr>
          <a:lstStyle/>
          <a:p>
            <a:r>
              <a:rPr lang="en-US" smtClean="0"/>
              <a:t>Cores/Scaffolds</a:t>
            </a:r>
            <a:endParaRPr lang="en-US"/>
          </a:p>
        </p:txBody>
      </p:sp>
      <p:sp>
        <p:nvSpPr>
          <p:cNvPr id="19" name="TextBox 18"/>
          <p:cNvSpPr txBox="1"/>
          <p:nvPr/>
        </p:nvSpPr>
        <p:spPr>
          <a:xfrm>
            <a:off x="8146886" y="3858945"/>
            <a:ext cx="1218090" cy="369332"/>
          </a:xfrm>
          <a:prstGeom prst="rect">
            <a:avLst/>
          </a:prstGeom>
          <a:noFill/>
        </p:spPr>
        <p:txBody>
          <a:bodyPr wrap="none" rtlCol="0">
            <a:spAutoFit/>
          </a:bodyPr>
          <a:lstStyle/>
          <a:p>
            <a:r>
              <a:rPr lang="en-US" dirty="0" smtClean="0"/>
              <a:t>Decoration</a:t>
            </a:r>
            <a:endParaRPr lang="en-US" dirty="0"/>
          </a:p>
        </p:txBody>
      </p:sp>
      <p:sp>
        <p:nvSpPr>
          <p:cNvPr id="20" name="Oval 19"/>
          <p:cNvSpPr/>
          <p:nvPr/>
        </p:nvSpPr>
        <p:spPr>
          <a:xfrm>
            <a:off x="493295" y="926432"/>
            <a:ext cx="4680284" cy="4094353"/>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own Arrow 20"/>
          <p:cNvSpPr/>
          <p:nvPr/>
        </p:nvSpPr>
        <p:spPr>
          <a:xfrm rot="17340390">
            <a:off x="5487105" y="3652912"/>
            <a:ext cx="469737" cy="148350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4944171" y="4942364"/>
            <a:ext cx="4191397" cy="646331"/>
          </a:xfrm>
          <a:prstGeom prst="rect">
            <a:avLst/>
          </a:prstGeom>
          <a:noFill/>
        </p:spPr>
        <p:txBody>
          <a:bodyPr wrap="square" rtlCol="0">
            <a:spAutoFit/>
          </a:bodyPr>
          <a:lstStyle/>
          <a:p>
            <a:r>
              <a:rPr lang="en-US" smtClean="0"/>
              <a:t>Cores may also be used as decoration for other cores</a:t>
            </a:r>
            <a:endParaRPr lang="en-US"/>
          </a:p>
        </p:txBody>
      </p:sp>
    </p:spTree>
    <p:extLst>
      <p:ext uri="{BB962C8B-B14F-4D97-AF65-F5344CB8AC3E}">
        <p14:creationId xmlns:p14="http://schemas.microsoft.com/office/powerpoint/2010/main" val="144121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9" grpId="0"/>
      <p:bldP spid="20" grpId="0" animBg="1"/>
      <p:bldP spid="21" grpId="0" animBg="1"/>
      <p:bldP spid="2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p:cNvSpPr txBox="1"/>
          <p:nvPr/>
        </p:nvSpPr>
        <p:spPr>
          <a:xfrm>
            <a:off x="1934814" y="322295"/>
            <a:ext cx="8636723" cy="369332"/>
          </a:xfrm>
          <a:prstGeom prst="rect">
            <a:avLst/>
          </a:prstGeom>
          <a:solidFill>
            <a:schemeClr val="accent3">
              <a:lumMod val="40000"/>
              <a:lumOff val="60000"/>
            </a:schemeClr>
          </a:solidFill>
          <a:ln>
            <a:noFill/>
          </a:ln>
          <a:effectLst>
            <a:outerShdw blurRad="50800" dist="38100" dir="2700000" algn="tl" rotWithShape="0">
              <a:prstClr val="black">
                <a:alpha val="40000"/>
              </a:prstClr>
            </a:outerShdw>
          </a:effectLst>
        </p:spPr>
        <p:txBody>
          <a:bodyPr wrap="none" rtlCol="0">
            <a:spAutoFit/>
          </a:bodyPr>
          <a:lstStyle/>
          <a:p>
            <a:r>
              <a:rPr lang="de-DE" dirty="0" err="1" smtClean="0"/>
              <a:t>Each</a:t>
            </a:r>
            <a:r>
              <a:rPr lang="de-DE" dirty="0" smtClean="0"/>
              <a:t> </a:t>
            </a:r>
            <a:r>
              <a:rPr lang="de-DE" dirty="0" err="1" smtClean="0"/>
              <a:t>scaffold</a:t>
            </a:r>
            <a:r>
              <a:rPr lang="de-DE" dirty="0" smtClean="0"/>
              <a:t> </a:t>
            </a:r>
            <a:r>
              <a:rPr lang="de-DE" dirty="0" err="1" smtClean="0"/>
              <a:t>can</a:t>
            </a:r>
            <a:r>
              <a:rPr lang="de-DE" dirty="0" smtClean="0"/>
              <a:t> </a:t>
            </a:r>
            <a:r>
              <a:rPr lang="de-DE" dirty="0" err="1" smtClean="0"/>
              <a:t>theoretically</a:t>
            </a:r>
            <a:r>
              <a:rPr lang="de-DE" dirty="0" smtClean="0"/>
              <a:t> </a:t>
            </a:r>
            <a:r>
              <a:rPr lang="de-DE" dirty="0" err="1" smtClean="0"/>
              <a:t>be</a:t>
            </a:r>
            <a:r>
              <a:rPr lang="de-DE" dirty="0" smtClean="0"/>
              <a:t> </a:t>
            </a:r>
            <a:r>
              <a:rPr lang="de-DE" dirty="0" err="1" smtClean="0"/>
              <a:t>decorated</a:t>
            </a:r>
            <a:r>
              <a:rPr lang="de-DE" dirty="0" smtClean="0"/>
              <a:t> </a:t>
            </a:r>
            <a:r>
              <a:rPr lang="de-DE" dirty="0" err="1" smtClean="0"/>
              <a:t>with</a:t>
            </a:r>
            <a:r>
              <a:rPr lang="de-DE" dirty="0" smtClean="0"/>
              <a:t> </a:t>
            </a:r>
            <a:r>
              <a:rPr lang="de-DE" dirty="0" err="1" smtClean="0"/>
              <a:t>thousands</a:t>
            </a:r>
            <a:r>
              <a:rPr lang="de-DE" dirty="0" smtClean="0"/>
              <a:t> </a:t>
            </a:r>
            <a:r>
              <a:rPr lang="de-DE" dirty="0" err="1" smtClean="0"/>
              <a:t>of</a:t>
            </a:r>
            <a:r>
              <a:rPr lang="de-DE" dirty="0" smtClean="0"/>
              <a:t> </a:t>
            </a:r>
            <a:r>
              <a:rPr lang="de-DE" dirty="0" err="1" smtClean="0"/>
              <a:t>reagents</a:t>
            </a:r>
            <a:r>
              <a:rPr lang="de-DE" dirty="0" smtClean="0"/>
              <a:t> at </a:t>
            </a:r>
            <a:r>
              <a:rPr lang="de-DE" dirty="0" err="1" smtClean="0"/>
              <a:t>each</a:t>
            </a:r>
            <a:r>
              <a:rPr lang="de-DE" dirty="0" smtClean="0"/>
              <a:t> </a:t>
            </a:r>
            <a:r>
              <a:rPr lang="de-DE" dirty="0" err="1" smtClean="0"/>
              <a:t>exit</a:t>
            </a:r>
            <a:r>
              <a:rPr lang="de-DE" dirty="0" smtClean="0"/>
              <a:t> </a:t>
            </a:r>
            <a:r>
              <a:rPr lang="de-DE" dirty="0" err="1" smtClean="0"/>
              <a:t>vector</a:t>
            </a:r>
            <a:endParaRPr lang="de-DE" dirty="0"/>
          </a:p>
        </p:txBody>
      </p:sp>
      <p:graphicFrame>
        <p:nvGraphicFramePr>
          <p:cNvPr id="7" name="Objekt 6"/>
          <p:cNvGraphicFramePr>
            <a:graphicFrameLocks noChangeAspect="1"/>
          </p:cNvGraphicFramePr>
          <p:nvPr>
            <p:extLst>
              <p:ext uri="{D42A27DB-BD31-4B8C-83A1-F6EECF244321}">
                <p14:modId xmlns:p14="http://schemas.microsoft.com/office/powerpoint/2010/main" val="911754470"/>
              </p:ext>
            </p:extLst>
          </p:nvPr>
        </p:nvGraphicFramePr>
        <p:xfrm>
          <a:off x="1502217" y="2496649"/>
          <a:ext cx="1800200" cy="1055887"/>
        </p:xfrm>
        <a:graphic>
          <a:graphicData uri="http://schemas.openxmlformats.org/presentationml/2006/ole">
            <mc:AlternateContent xmlns:mc="http://schemas.openxmlformats.org/markup-compatibility/2006">
              <mc:Choice xmlns:v="urn:schemas-microsoft-com:vml" Requires="v">
                <p:oleObj spid="_x0000_s1195" name="MarvinOLE" r:id="rId3" imgW="1981080" imgH="1162080" progId="MarvinOLE.Document">
                  <p:embed/>
                </p:oleObj>
              </mc:Choice>
              <mc:Fallback>
                <p:oleObj name="MarvinOLE" r:id="rId3" imgW="1981080" imgH="1162080" progId="MarvinOLE.Document">
                  <p:embed/>
                  <p:pic>
                    <p:nvPicPr>
                      <p:cNvPr id="0" name=""/>
                      <p:cNvPicPr/>
                      <p:nvPr/>
                    </p:nvPicPr>
                    <p:blipFill>
                      <a:blip r:embed="rId4"/>
                      <a:stretch>
                        <a:fillRect/>
                      </a:stretch>
                    </p:blipFill>
                    <p:spPr>
                      <a:xfrm>
                        <a:off x="1502217" y="2496649"/>
                        <a:ext cx="1800200" cy="1055887"/>
                      </a:xfrm>
                      <a:prstGeom prst="rect">
                        <a:avLst/>
                      </a:prstGeom>
                    </p:spPr>
                  </p:pic>
                </p:oleObj>
              </mc:Fallback>
            </mc:AlternateContent>
          </a:graphicData>
        </a:graphic>
      </p:graphicFrame>
      <p:graphicFrame>
        <p:nvGraphicFramePr>
          <p:cNvPr id="8" name="Objekt 7"/>
          <p:cNvGraphicFramePr>
            <a:graphicFrameLocks noChangeAspect="1"/>
          </p:cNvGraphicFramePr>
          <p:nvPr>
            <p:extLst>
              <p:ext uri="{D42A27DB-BD31-4B8C-83A1-F6EECF244321}">
                <p14:modId xmlns:p14="http://schemas.microsoft.com/office/powerpoint/2010/main" val="1561555945"/>
              </p:ext>
            </p:extLst>
          </p:nvPr>
        </p:nvGraphicFramePr>
        <p:xfrm>
          <a:off x="1369612" y="3641930"/>
          <a:ext cx="1524234" cy="994420"/>
        </p:xfrm>
        <a:graphic>
          <a:graphicData uri="http://schemas.openxmlformats.org/presentationml/2006/ole">
            <mc:AlternateContent xmlns:mc="http://schemas.openxmlformats.org/markup-compatibility/2006">
              <mc:Choice xmlns:v="urn:schemas-microsoft-com:vml" Requires="v">
                <p:oleObj spid="_x0000_s1196" name="MarvinOLE" r:id="rId5" imgW="1781280" imgH="1162080" progId="MarvinOLE.Document">
                  <p:embed/>
                </p:oleObj>
              </mc:Choice>
              <mc:Fallback>
                <p:oleObj name="MarvinOLE" r:id="rId5" imgW="1781280" imgH="1162080" progId="MarvinOLE.Document">
                  <p:embed/>
                  <p:pic>
                    <p:nvPicPr>
                      <p:cNvPr id="0" name=""/>
                      <p:cNvPicPr/>
                      <p:nvPr/>
                    </p:nvPicPr>
                    <p:blipFill>
                      <a:blip r:embed="rId6"/>
                      <a:stretch>
                        <a:fillRect/>
                      </a:stretch>
                    </p:blipFill>
                    <p:spPr>
                      <a:xfrm>
                        <a:off x="1369612" y="3641930"/>
                        <a:ext cx="1524234" cy="994420"/>
                      </a:xfrm>
                      <a:prstGeom prst="rect">
                        <a:avLst/>
                      </a:prstGeom>
                    </p:spPr>
                  </p:pic>
                </p:oleObj>
              </mc:Fallback>
            </mc:AlternateContent>
          </a:graphicData>
        </a:graphic>
      </p:graphicFrame>
      <p:graphicFrame>
        <p:nvGraphicFramePr>
          <p:cNvPr id="9" name="Objekt 8"/>
          <p:cNvGraphicFramePr>
            <a:graphicFrameLocks noChangeAspect="1"/>
          </p:cNvGraphicFramePr>
          <p:nvPr>
            <p:extLst>
              <p:ext uri="{D42A27DB-BD31-4B8C-83A1-F6EECF244321}">
                <p14:modId xmlns:p14="http://schemas.microsoft.com/office/powerpoint/2010/main" val="673117628"/>
              </p:ext>
            </p:extLst>
          </p:nvPr>
        </p:nvGraphicFramePr>
        <p:xfrm>
          <a:off x="1945676" y="4800904"/>
          <a:ext cx="1575176" cy="936104"/>
        </p:xfrm>
        <a:graphic>
          <a:graphicData uri="http://schemas.openxmlformats.org/presentationml/2006/ole">
            <mc:AlternateContent xmlns:mc="http://schemas.openxmlformats.org/markup-compatibility/2006">
              <mc:Choice xmlns:v="urn:schemas-microsoft-com:vml" Requires="v">
                <p:oleObj spid="_x0000_s1197" name="MarvinOLE" r:id="rId7" imgW="1666800" imgH="990720" progId="MarvinOLE.Document">
                  <p:embed/>
                </p:oleObj>
              </mc:Choice>
              <mc:Fallback>
                <p:oleObj name="MarvinOLE" r:id="rId7" imgW="1666800" imgH="990720" progId="MarvinOLE.Document">
                  <p:embed/>
                  <p:pic>
                    <p:nvPicPr>
                      <p:cNvPr id="0" name=""/>
                      <p:cNvPicPr/>
                      <p:nvPr/>
                    </p:nvPicPr>
                    <p:blipFill>
                      <a:blip r:embed="rId8"/>
                      <a:stretch>
                        <a:fillRect/>
                      </a:stretch>
                    </p:blipFill>
                    <p:spPr>
                      <a:xfrm>
                        <a:off x="1945676" y="4800904"/>
                        <a:ext cx="1575176" cy="936104"/>
                      </a:xfrm>
                      <a:prstGeom prst="rect">
                        <a:avLst/>
                      </a:prstGeom>
                    </p:spPr>
                  </p:pic>
                </p:oleObj>
              </mc:Fallback>
            </mc:AlternateContent>
          </a:graphicData>
        </a:graphic>
      </p:graphicFrame>
      <p:sp>
        <p:nvSpPr>
          <p:cNvPr id="10" name="Abgerundetes Rechteck 9"/>
          <p:cNvSpPr/>
          <p:nvPr/>
        </p:nvSpPr>
        <p:spPr bwMode="auto">
          <a:xfrm>
            <a:off x="1126231" y="2208616"/>
            <a:ext cx="2664296" cy="3861048"/>
          </a:xfrm>
          <a:prstGeom prst="roundRect">
            <a:avLst/>
          </a:prstGeom>
          <a:noFill/>
          <a:ln w="25400"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eaLnBrk="0" fontAlgn="base" hangingPunct="0">
              <a:spcBef>
                <a:spcPct val="0"/>
              </a:spcBef>
              <a:spcAft>
                <a:spcPct val="0"/>
              </a:spcAft>
            </a:pPr>
            <a:endParaRPr lang="de-DE" sz="1400">
              <a:latin typeface="BISansCond" pitchFamily="2" charset="0"/>
            </a:endParaRPr>
          </a:p>
        </p:txBody>
      </p:sp>
      <p:sp>
        <p:nvSpPr>
          <p:cNvPr id="11" name="Textfeld 10"/>
          <p:cNvSpPr txBox="1"/>
          <p:nvPr/>
        </p:nvSpPr>
        <p:spPr>
          <a:xfrm>
            <a:off x="838200" y="1572569"/>
            <a:ext cx="3135923" cy="523220"/>
          </a:xfrm>
          <a:prstGeom prst="rect">
            <a:avLst/>
          </a:prstGeom>
          <a:noFill/>
        </p:spPr>
        <p:txBody>
          <a:bodyPr wrap="none" rtlCol="0">
            <a:spAutoFit/>
          </a:bodyPr>
          <a:lstStyle/>
          <a:p>
            <a:pPr marL="285750" indent="-285750">
              <a:buFont typeface="Arial" panose="020B0604020202020204" pitchFamily="34" charset="0"/>
              <a:buChar char="•"/>
            </a:pPr>
            <a:r>
              <a:rPr lang="de-DE" sz="1400" dirty="0"/>
              <a:t>Suzuki </a:t>
            </a:r>
            <a:r>
              <a:rPr lang="de-DE" sz="1400" dirty="0" err="1"/>
              <a:t>Coupling</a:t>
            </a:r>
            <a:r>
              <a:rPr lang="de-DE" sz="1400" dirty="0"/>
              <a:t> (</a:t>
            </a:r>
            <a:r>
              <a:rPr lang="de-DE" sz="1400" dirty="0" err="1"/>
              <a:t>boronic</a:t>
            </a:r>
            <a:r>
              <a:rPr lang="de-DE" sz="1400" dirty="0"/>
              <a:t> </a:t>
            </a:r>
            <a:r>
              <a:rPr lang="de-DE" sz="1400" dirty="0" err="1"/>
              <a:t>acids</a:t>
            </a:r>
            <a:r>
              <a:rPr lang="de-DE" sz="1400" dirty="0"/>
              <a:t>)</a:t>
            </a:r>
          </a:p>
          <a:p>
            <a:pPr marL="285750" indent="-285750">
              <a:buFont typeface="Arial" panose="020B0604020202020204" pitchFamily="34" charset="0"/>
              <a:buChar char="•"/>
            </a:pPr>
            <a:r>
              <a:rPr lang="de-DE" sz="1400" dirty="0"/>
              <a:t>Buchwald-Hartwig (</a:t>
            </a:r>
            <a:r>
              <a:rPr lang="de-DE" sz="1400" dirty="0" err="1"/>
              <a:t>anilines</a:t>
            </a:r>
            <a:r>
              <a:rPr lang="de-DE" sz="1400" dirty="0"/>
              <a:t>, </a:t>
            </a:r>
            <a:r>
              <a:rPr lang="de-DE" sz="1400" dirty="0" err="1"/>
              <a:t>amines</a:t>
            </a:r>
            <a:r>
              <a:rPr lang="de-DE" sz="1400" dirty="0"/>
              <a:t>)</a:t>
            </a:r>
          </a:p>
        </p:txBody>
      </p:sp>
      <p:sp>
        <p:nvSpPr>
          <p:cNvPr id="14" name="Nach oben gekrümmter Pfeil 13"/>
          <p:cNvSpPr/>
          <p:nvPr/>
        </p:nvSpPr>
        <p:spPr bwMode="auto">
          <a:xfrm rot="10264373">
            <a:off x="3012681" y="974287"/>
            <a:ext cx="2315480" cy="571612"/>
          </a:xfrm>
          <a:prstGeom prst="curvedUpArrow">
            <a:avLst/>
          </a:prstGeom>
          <a:solidFill>
            <a:srgbClr val="00B05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eaLnBrk="0" fontAlgn="base" hangingPunct="0">
              <a:spcBef>
                <a:spcPct val="0"/>
              </a:spcBef>
              <a:spcAft>
                <a:spcPct val="0"/>
              </a:spcAft>
            </a:pPr>
            <a:endParaRPr lang="de-DE" sz="1400">
              <a:solidFill>
                <a:srgbClr val="00B050"/>
              </a:solidFill>
              <a:latin typeface="BISansCond" pitchFamily="2" charset="0"/>
            </a:endParaRPr>
          </a:p>
        </p:txBody>
      </p:sp>
      <p:sp>
        <p:nvSpPr>
          <p:cNvPr id="15" name="Nach oben gekrümmter Pfeil 14"/>
          <p:cNvSpPr/>
          <p:nvPr/>
        </p:nvSpPr>
        <p:spPr bwMode="auto">
          <a:xfrm rot="1339461">
            <a:off x="6497633" y="2111925"/>
            <a:ext cx="1936308" cy="571612"/>
          </a:xfrm>
          <a:prstGeom prst="curvedUpArrow">
            <a:avLst/>
          </a:prstGeom>
          <a:solidFill>
            <a:srgbClr val="00B050"/>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eaLnBrk="0" fontAlgn="base" hangingPunct="0">
              <a:spcBef>
                <a:spcPct val="0"/>
              </a:spcBef>
              <a:spcAft>
                <a:spcPct val="0"/>
              </a:spcAft>
            </a:pPr>
            <a:endParaRPr lang="de-DE" sz="1400">
              <a:solidFill>
                <a:srgbClr val="00B050"/>
              </a:solidFill>
              <a:latin typeface="BISansCond" pitchFamily="2" charset="0"/>
            </a:endParaRPr>
          </a:p>
        </p:txBody>
      </p:sp>
      <p:sp>
        <p:nvSpPr>
          <p:cNvPr id="16" name="Textfeld 15"/>
          <p:cNvSpPr txBox="1"/>
          <p:nvPr/>
        </p:nvSpPr>
        <p:spPr>
          <a:xfrm>
            <a:off x="8745780" y="1910220"/>
            <a:ext cx="1242841" cy="954107"/>
          </a:xfrm>
          <a:prstGeom prst="rect">
            <a:avLst/>
          </a:prstGeom>
          <a:noFill/>
        </p:spPr>
        <p:txBody>
          <a:bodyPr wrap="none" rtlCol="0">
            <a:spAutoFit/>
          </a:bodyPr>
          <a:lstStyle/>
          <a:p>
            <a:r>
              <a:rPr lang="de-DE" sz="1400" dirty="0"/>
              <a:t>Amid-</a:t>
            </a:r>
            <a:r>
              <a:rPr lang="de-DE" sz="1400" dirty="0" err="1"/>
              <a:t>coupling</a:t>
            </a:r>
            <a:endParaRPr lang="de-DE" sz="1400" dirty="0"/>
          </a:p>
          <a:p>
            <a:pPr marL="285750" indent="-285750">
              <a:buFont typeface="Arial" panose="020B0604020202020204" pitchFamily="34" charset="0"/>
              <a:buChar char="•"/>
            </a:pPr>
            <a:r>
              <a:rPr lang="de-DE" sz="1400" dirty="0" err="1"/>
              <a:t>amines</a:t>
            </a:r>
            <a:endParaRPr lang="de-DE" sz="1400" dirty="0"/>
          </a:p>
          <a:p>
            <a:pPr marL="285750" indent="-285750">
              <a:buFont typeface="Arial" panose="020B0604020202020204" pitchFamily="34" charset="0"/>
              <a:buChar char="•"/>
            </a:pPr>
            <a:r>
              <a:rPr lang="de-DE" sz="1400" dirty="0" err="1"/>
              <a:t>anilines</a:t>
            </a:r>
            <a:endParaRPr lang="de-DE" sz="1400" dirty="0"/>
          </a:p>
          <a:p>
            <a:pPr marL="285750" indent="-285750">
              <a:buFont typeface="Arial" panose="020B0604020202020204" pitchFamily="34" charset="0"/>
              <a:buChar char="•"/>
            </a:pPr>
            <a:endParaRPr lang="de-DE" sz="1400" dirty="0"/>
          </a:p>
        </p:txBody>
      </p:sp>
      <p:graphicFrame>
        <p:nvGraphicFramePr>
          <p:cNvPr id="17" name="Objekt 16"/>
          <p:cNvGraphicFramePr>
            <a:graphicFrameLocks noChangeAspect="1"/>
          </p:cNvGraphicFramePr>
          <p:nvPr>
            <p:extLst>
              <p:ext uri="{D42A27DB-BD31-4B8C-83A1-F6EECF244321}">
                <p14:modId xmlns:p14="http://schemas.microsoft.com/office/powerpoint/2010/main" val="371684830"/>
              </p:ext>
            </p:extLst>
          </p:nvPr>
        </p:nvGraphicFramePr>
        <p:xfrm>
          <a:off x="8247822" y="2964509"/>
          <a:ext cx="1114425" cy="647700"/>
        </p:xfrm>
        <a:graphic>
          <a:graphicData uri="http://schemas.openxmlformats.org/presentationml/2006/ole">
            <mc:AlternateContent xmlns:mc="http://schemas.openxmlformats.org/markup-compatibility/2006">
              <mc:Choice xmlns:v="urn:schemas-microsoft-com:vml" Requires="v">
                <p:oleObj spid="_x0000_s1198" name="MarvinOLE" r:id="rId9" imgW="1114560" imgH="647640" progId="MarvinOLE.Document">
                  <p:embed/>
                </p:oleObj>
              </mc:Choice>
              <mc:Fallback>
                <p:oleObj name="MarvinOLE" r:id="rId9" imgW="1114560" imgH="647640" progId="MarvinOLE.Document">
                  <p:embed/>
                  <p:pic>
                    <p:nvPicPr>
                      <p:cNvPr id="0" name=""/>
                      <p:cNvPicPr/>
                      <p:nvPr/>
                    </p:nvPicPr>
                    <p:blipFill>
                      <a:blip r:embed="rId10"/>
                      <a:stretch>
                        <a:fillRect/>
                      </a:stretch>
                    </p:blipFill>
                    <p:spPr>
                      <a:xfrm>
                        <a:off x="8247822" y="2964509"/>
                        <a:ext cx="1114425" cy="647700"/>
                      </a:xfrm>
                      <a:prstGeom prst="rect">
                        <a:avLst/>
                      </a:prstGeom>
                    </p:spPr>
                  </p:pic>
                </p:oleObj>
              </mc:Fallback>
            </mc:AlternateContent>
          </a:graphicData>
        </a:graphic>
      </p:graphicFrame>
      <p:graphicFrame>
        <p:nvGraphicFramePr>
          <p:cNvPr id="18" name="Objekt 17"/>
          <p:cNvGraphicFramePr>
            <a:graphicFrameLocks noChangeAspect="1"/>
          </p:cNvGraphicFramePr>
          <p:nvPr>
            <p:extLst>
              <p:ext uri="{D42A27DB-BD31-4B8C-83A1-F6EECF244321}">
                <p14:modId xmlns:p14="http://schemas.microsoft.com/office/powerpoint/2010/main" val="829269980"/>
              </p:ext>
            </p:extLst>
          </p:nvPr>
        </p:nvGraphicFramePr>
        <p:xfrm>
          <a:off x="9638087" y="3036517"/>
          <a:ext cx="933450" cy="1047750"/>
        </p:xfrm>
        <a:graphic>
          <a:graphicData uri="http://schemas.openxmlformats.org/presentationml/2006/ole">
            <mc:AlternateContent xmlns:mc="http://schemas.openxmlformats.org/markup-compatibility/2006">
              <mc:Choice xmlns:v="urn:schemas-microsoft-com:vml" Requires="v">
                <p:oleObj spid="_x0000_s1199" name="MarvinOLE" r:id="rId11" imgW="933480" imgH="1047600" progId="MarvinOLE.Document">
                  <p:embed/>
                </p:oleObj>
              </mc:Choice>
              <mc:Fallback>
                <p:oleObj name="MarvinOLE" r:id="rId11" imgW="933480" imgH="1047600" progId="MarvinOLE.Document">
                  <p:embed/>
                  <p:pic>
                    <p:nvPicPr>
                      <p:cNvPr id="0" name=""/>
                      <p:cNvPicPr/>
                      <p:nvPr/>
                    </p:nvPicPr>
                    <p:blipFill>
                      <a:blip r:embed="rId12"/>
                      <a:stretch>
                        <a:fillRect/>
                      </a:stretch>
                    </p:blipFill>
                    <p:spPr>
                      <a:xfrm>
                        <a:off x="9638087" y="3036517"/>
                        <a:ext cx="933450" cy="1047750"/>
                      </a:xfrm>
                      <a:prstGeom prst="rect">
                        <a:avLst/>
                      </a:prstGeom>
                    </p:spPr>
                  </p:pic>
                </p:oleObj>
              </mc:Fallback>
            </mc:AlternateContent>
          </a:graphicData>
        </a:graphic>
      </p:graphicFrame>
      <p:graphicFrame>
        <p:nvGraphicFramePr>
          <p:cNvPr id="19" name="Objekt 18"/>
          <p:cNvGraphicFramePr>
            <a:graphicFrameLocks noChangeAspect="1"/>
          </p:cNvGraphicFramePr>
          <p:nvPr>
            <p:extLst>
              <p:ext uri="{D42A27DB-BD31-4B8C-83A1-F6EECF244321}">
                <p14:modId xmlns:p14="http://schemas.microsoft.com/office/powerpoint/2010/main" val="2024492334"/>
              </p:ext>
            </p:extLst>
          </p:nvPr>
        </p:nvGraphicFramePr>
        <p:xfrm>
          <a:off x="8704637" y="3972621"/>
          <a:ext cx="933450" cy="781050"/>
        </p:xfrm>
        <a:graphic>
          <a:graphicData uri="http://schemas.openxmlformats.org/presentationml/2006/ole">
            <mc:AlternateContent xmlns:mc="http://schemas.openxmlformats.org/markup-compatibility/2006">
              <mc:Choice xmlns:v="urn:schemas-microsoft-com:vml" Requires="v">
                <p:oleObj spid="_x0000_s1200" name="MarvinOLE" r:id="rId13" imgW="933480" imgH="781200" progId="MarvinOLE.Document">
                  <p:embed/>
                </p:oleObj>
              </mc:Choice>
              <mc:Fallback>
                <p:oleObj name="MarvinOLE" r:id="rId13" imgW="933480" imgH="781200" progId="MarvinOLE.Document">
                  <p:embed/>
                  <p:pic>
                    <p:nvPicPr>
                      <p:cNvPr id="0" name=""/>
                      <p:cNvPicPr/>
                      <p:nvPr/>
                    </p:nvPicPr>
                    <p:blipFill>
                      <a:blip r:embed="rId14"/>
                      <a:stretch>
                        <a:fillRect/>
                      </a:stretch>
                    </p:blipFill>
                    <p:spPr>
                      <a:xfrm>
                        <a:off x="8704637" y="3972621"/>
                        <a:ext cx="933450" cy="781050"/>
                      </a:xfrm>
                      <a:prstGeom prst="rect">
                        <a:avLst/>
                      </a:prstGeom>
                    </p:spPr>
                  </p:pic>
                </p:oleObj>
              </mc:Fallback>
            </mc:AlternateContent>
          </a:graphicData>
        </a:graphic>
      </p:graphicFrame>
      <p:sp>
        <p:nvSpPr>
          <p:cNvPr id="20" name="Abgerundetes Rechteck 19"/>
          <p:cNvSpPr/>
          <p:nvPr/>
        </p:nvSpPr>
        <p:spPr bwMode="auto">
          <a:xfrm>
            <a:off x="8076566" y="2716614"/>
            <a:ext cx="2664296" cy="2264119"/>
          </a:xfrm>
          <a:prstGeom prst="roundRect">
            <a:avLst/>
          </a:prstGeom>
          <a:noFill/>
          <a:ln w="25400"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eaLnBrk="0" fontAlgn="base" hangingPunct="0">
              <a:spcBef>
                <a:spcPct val="0"/>
              </a:spcBef>
              <a:spcAft>
                <a:spcPct val="0"/>
              </a:spcAft>
            </a:pPr>
            <a:endParaRPr lang="de-DE" sz="1400">
              <a:latin typeface="BISansCond" pitchFamily="2" charset="0"/>
            </a:endParaRPr>
          </a:p>
        </p:txBody>
      </p:sp>
      <p:sp>
        <p:nvSpPr>
          <p:cNvPr id="21" name="Textfeld 20"/>
          <p:cNvSpPr txBox="1"/>
          <p:nvPr/>
        </p:nvSpPr>
        <p:spPr>
          <a:xfrm>
            <a:off x="5159897" y="2580944"/>
            <a:ext cx="1704313" cy="1446550"/>
          </a:xfrm>
          <a:prstGeom prst="rect">
            <a:avLst/>
          </a:prstGeom>
          <a:noFill/>
          <a:ln>
            <a:solidFill>
              <a:srgbClr val="002060"/>
            </a:solidFill>
          </a:ln>
        </p:spPr>
        <p:txBody>
          <a:bodyPr wrap="none" rtlCol="0">
            <a:spAutoFit/>
          </a:bodyPr>
          <a:lstStyle/>
          <a:p>
            <a:r>
              <a:rPr lang="en-GB" u="sng" dirty="0">
                <a:solidFill>
                  <a:srgbClr val="003366"/>
                </a:solidFill>
              </a:rPr>
              <a:t>BI in house</a:t>
            </a:r>
          </a:p>
          <a:p>
            <a:r>
              <a:rPr lang="en-GB" sz="1400" dirty="0">
                <a:solidFill>
                  <a:srgbClr val="003366"/>
                </a:solidFill>
              </a:rPr>
              <a:t>prim Amines (4000)</a:t>
            </a:r>
          </a:p>
          <a:p>
            <a:r>
              <a:rPr lang="en-GB" sz="1400" dirty="0">
                <a:solidFill>
                  <a:srgbClr val="003366"/>
                </a:solidFill>
              </a:rPr>
              <a:t>prim. Anilines (3500)</a:t>
            </a:r>
          </a:p>
          <a:p>
            <a:r>
              <a:rPr lang="en-GB" sz="1400" dirty="0">
                <a:solidFill>
                  <a:srgbClr val="003366"/>
                </a:solidFill>
              </a:rPr>
              <a:t>sec. Amines (6000)</a:t>
            </a:r>
          </a:p>
          <a:p>
            <a:r>
              <a:rPr lang="en-GB" sz="1400" dirty="0">
                <a:solidFill>
                  <a:srgbClr val="003366"/>
                </a:solidFill>
              </a:rPr>
              <a:t>sec. Anilines (2000)</a:t>
            </a:r>
          </a:p>
          <a:p>
            <a:r>
              <a:rPr lang="en-GB" sz="1400" dirty="0" err="1">
                <a:solidFill>
                  <a:srgbClr val="003366"/>
                </a:solidFill>
              </a:rPr>
              <a:t>boronic</a:t>
            </a:r>
            <a:r>
              <a:rPr lang="en-GB" sz="1400" dirty="0">
                <a:solidFill>
                  <a:srgbClr val="003366"/>
                </a:solidFill>
              </a:rPr>
              <a:t> acids (2500)</a:t>
            </a:r>
          </a:p>
        </p:txBody>
      </p:sp>
      <p:sp>
        <p:nvSpPr>
          <p:cNvPr id="22" name="Pfeil nach unten 21"/>
          <p:cNvSpPr/>
          <p:nvPr/>
        </p:nvSpPr>
        <p:spPr bwMode="auto">
          <a:xfrm>
            <a:off x="5663953" y="4315526"/>
            <a:ext cx="648073" cy="720080"/>
          </a:xfrm>
          <a:prstGeom prst="downArrow">
            <a:avLst/>
          </a:prstGeom>
          <a:solidFill>
            <a:schemeClr val="tx2"/>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eaLnBrk="0" fontAlgn="base" hangingPunct="0">
              <a:spcBef>
                <a:spcPct val="0"/>
              </a:spcBef>
              <a:spcAft>
                <a:spcPct val="0"/>
              </a:spcAft>
            </a:pPr>
            <a:endParaRPr lang="de-DE" sz="1400">
              <a:solidFill>
                <a:schemeClr val="bg1"/>
              </a:solidFill>
              <a:latin typeface="BISansCond" pitchFamily="2" charset="0"/>
            </a:endParaRPr>
          </a:p>
        </p:txBody>
      </p:sp>
      <p:sp>
        <p:nvSpPr>
          <p:cNvPr id="24" name="Textfeld 23"/>
          <p:cNvSpPr txBox="1"/>
          <p:nvPr/>
        </p:nvSpPr>
        <p:spPr>
          <a:xfrm>
            <a:off x="4777801" y="5107614"/>
            <a:ext cx="4973171" cy="369332"/>
          </a:xfrm>
          <a:prstGeom prst="rect">
            <a:avLst/>
          </a:prstGeom>
          <a:solidFill>
            <a:schemeClr val="tx2"/>
          </a:solidFill>
          <a:effectLst>
            <a:outerShdw blurRad="50800" dist="38100" dir="2700000" algn="tl" rotWithShape="0">
              <a:prstClr val="black">
                <a:alpha val="40000"/>
              </a:prstClr>
            </a:outerShdw>
          </a:effectLst>
        </p:spPr>
        <p:txBody>
          <a:bodyPr wrap="square" rtlCol="0">
            <a:spAutoFit/>
          </a:bodyPr>
          <a:lstStyle/>
          <a:p>
            <a:r>
              <a:rPr lang="de-DE" b="1" dirty="0" err="1">
                <a:solidFill>
                  <a:schemeClr val="bg1"/>
                </a:solidFill>
              </a:rPr>
              <a:t>Millions</a:t>
            </a:r>
            <a:r>
              <a:rPr lang="de-DE" b="1" dirty="0">
                <a:solidFill>
                  <a:schemeClr val="bg1"/>
                </a:solidFill>
              </a:rPr>
              <a:t> </a:t>
            </a:r>
            <a:r>
              <a:rPr lang="de-DE" b="1" dirty="0" err="1">
                <a:solidFill>
                  <a:schemeClr val="bg1"/>
                </a:solidFill>
              </a:rPr>
              <a:t>of</a:t>
            </a:r>
            <a:r>
              <a:rPr lang="de-DE" b="1" dirty="0">
                <a:solidFill>
                  <a:schemeClr val="bg1"/>
                </a:solidFill>
              </a:rPr>
              <a:t> </a:t>
            </a:r>
            <a:r>
              <a:rPr lang="de-DE" b="1" dirty="0" err="1">
                <a:solidFill>
                  <a:schemeClr val="bg1"/>
                </a:solidFill>
              </a:rPr>
              <a:t>possible</a:t>
            </a:r>
            <a:r>
              <a:rPr lang="de-DE" b="1" dirty="0">
                <a:solidFill>
                  <a:schemeClr val="bg1"/>
                </a:solidFill>
              </a:rPr>
              <a:t> </a:t>
            </a:r>
            <a:r>
              <a:rPr lang="de-DE" b="1" dirty="0" err="1">
                <a:solidFill>
                  <a:schemeClr val="bg1"/>
                </a:solidFill>
              </a:rPr>
              <a:t>combinations</a:t>
            </a:r>
            <a:r>
              <a:rPr lang="de-DE" b="1" dirty="0">
                <a:solidFill>
                  <a:schemeClr val="bg1"/>
                </a:solidFill>
              </a:rPr>
              <a:t> </a:t>
            </a:r>
            <a:r>
              <a:rPr lang="de-DE" b="1" dirty="0" err="1">
                <a:solidFill>
                  <a:schemeClr val="bg1"/>
                </a:solidFill>
              </a:rPr>
              <a:t>for</a:t>
            </a:r>
            <a:r>
              <a:rPr lang="de-DE" b="1" dirty="0">
                <a:solidFill>
                  <a:schemeClr val="bg1"/>
                </a:solidFill>
              </a:rPr>
              <a:t> </a:t>
            </a:r>
            <a:r>
              <a:rPr lang="de-DE" b="1" dirty="0" err="1">
                <a:solidFill>
                  <a:schemeClr val="bg1"/>
                </a:solidFill>
              </a:rPr>
              <a:t>each</a:t>
            </a:r>
            <a:r>
              <a:rPr lang="de-DE" b="1" dirty="0">
                <a:solidFill>
                  <a:schemeClr val="bg1"/>
                </a:solidFill>
              </a:rPr>
              <a:t> </a:t>
            </a:r>
            <a:r>
              <a:rPr lang="de-DE" b="1" dirty="0" err="1">
                <a:solidFill>
                  <a:schemeClr val="bg1"/>
                </a:solidFill>
              </a:rPr>
              <a:t>core</a:t>
            </a:r>
            <a:r>
              <a:rPr lang="de-DE" b="1" dirty="0">
                <a:solidFill>
                  <a:schemeClr val="bg1"/>
                </a:solidFill>
              </a:rPr>
              <a:t>.</a:t>
            </a:r>
          </a:p>
        </p:txBody>
      </p:sp>
      <p:sp>
        <p:nvSpPr>
          <p:cNvPr id="23" name="Textfeld 22"/>
          <p:cNvSpPr txBox="1"/>
          <p:nvPr/>
        </p:nvSpPr>
        <p:spPr>
          <a:xfrm>
            <a:off x="5627446" y="2042505"/>
            <a:ext cx="711696" cy="369332"/>
          </a:xfrm>
          <a:prstGeom prst="rect">
            <a:avLst/>
          </a:prstGeom>
          <a:solidFill>
            <a:schemeClr val="accent3">
              <a:lumMod val="40000"/>
              <a:lumOff val="60000"/>
            </a:schemeClr>
          </a:solidFill>
          <a:ln>
            <a:noFill/>
          </a:ln>
          <a:effectLst>
            <a:outerShdw blurRad="50800" dist="38100" dir="2700000" algn="tl" rotWithShape="0">
              <a:prstClr val="black">
                <a:alpha val="40000"/>
              </a:prstClr>
            </a:outerShdw>
          </a:effectLst>
        </p:spPr>
        <p:txBody>
          <a:bodyPr wrap="square" rtlCol="0">
            <a:spAutoFit/>
          </a:bodyPr>
          <a:lstStyle/>
          <a:p>
            <a:r>
              <a:rPr lang="de-DE" dirty="0"/>
              <a:t>Core</a:t>
            </a:r>
          </a:p>
        </p:txBody>
      </p:sp>
      <p:sp>
        <p:nvSpPr>
          <p:cNvPr id="6" name="Footer Placeholder 5"/>
          <p:cNvSpPr>
            <a:spLocks noGrp="1"/>
          </p:cNvSpPr>
          <p:nvPr>
            <p:ph type="ftr" sz="quarter" idx="11"/>
          </p:nvPr>
        </p:nvSpPr>
        <p:spPr/>
        <p:txBody>
          <a:bodyPr/>
          <a:lstStyle/>
          <a:p>
            <a:r>
              <a:rPr lang="en-US" smtClean="0"/>
              <a:t>Principles of Drug Discovery - University of Ulm 2017</a:t>
            </a:r>
            <a:endParaRPr lang="en-US"/>
          </a:p>
        </p:txBody>
      </p:sp>
      <p:sp>
        <p:nvSpPr>
          <p:cNvPr id="12" name="Slide Number Placeholder 11"/>
          <p:cNvSpPr>
            <a:spLocks noGrp="1"/>
          </p:cNvSpPr>
          <p:nvPr>
            <p:ph type="sldNum" sz="quarter" idx="12"/>
          </p:nvPr>
        </p:nvSpPr>
        <p:spPr/>
        <p:txBody>
          <a:bodyPr/>
          <a:lstStyle/>
          <a:p>
            <a:fld id="{4C52F8FE-FB35-8B42-B97B-B020F49C06A9}" type="slidenum">
              <a:rPr lang="en-US" smtClean="0"/>
              <a:t>41</a:t>
            </a:fld>
            <a:endParaRPr lang="en-US"/>
          </a:p>
        </p:txBody>
      </p:sp>
      <p:sp>
        <p:nvSpPr>
          <p:cNvPr id="13" name="Date Placeholder 12"/>
          <p:cNvSpPr>
            <a:spLocks noGrp="1"/>
          </p:cNvSpPr>
          <p:nvPr>
            <p:ph type="dt" sz="half" idx="10"/>
          </p:nvPr>
        </p:nvSpPr>
        <p:spPr/>
        <p:txBody>
          <a:bodyPr/>
          <a:lstStyle/>
          <a:p>
            <a:r>
              <a:rPr lang="de-DE" smtClean="0"/>
              <a:t>Daniel Seeliger</a:t>
            </a:r>
            <a:endParaRPr lang="en-US" dirty="0"/>
          </a:p>
        </p:txBody>
      </p:sp>
      <p:pic>
        <p:nvPicPr>
          <p:cNvPr id="25" name="Picture 24"/>
          <p:cNvPicPr>
            <a:picLocks noChangeAspect="1"/>
          </p:cNvPicPr>
          <p:nvPr/>
        </p:nvPicPr>
        <p:blipFill>
          <a:blip r:embed="rId15"/>
          <a:stretch>
            <a:fillRect/>
          </a:stretch>
        </p:blipFill>
        <p:spPr>
          <a:xfrm>
            <a:off x="4916954" y="1086125"/>
            <a:ext cx="1968500" cy="927100"/>
          </a:xfrm>
          <a:prstGeom prst="rect">
            <a:avLst/>
          </a:prstGeom>
        </p:spPr>
      </p:pic>
    </p:spTree>
    <p:extLst>
      <p:ext uri="{BB962C8B-B14F-4D97-AF65-F5344CB8AC3E}">
        <p14:creationId xmlns:p14="http://schemas.microsoft.com/office/powerpoint/2010/main" val="2041806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4" grpId="0" animBg="1"/>
      <p:bldP spid="15" grpId="0" animBg="1"/>
      <p:bldP spid="16" grpId="0"/>
      <p:bldP spid="20" grpId="0" animBg="1"/>
      <p:bldP spid="21" grpId="0" animBg="1"/>
      <p:bldP spid="22" grpId="0" animBg="1"/>
      <p:bldP spid="2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solidFill>
                <a:srgbClr val="003366"/>
              </a:solidFill>
            </a:endParaRPr>
          </a:p>
        </p:txBody>
      </p:sp>
      <p:grpSp>
        <p:nvGrpSpPr>
          <p:cNvPr id="7" name="Gruppieren 3"/>
          <p:cNvGrpSpPr>
            <a:grpSpLocks/>
          </p:cNvGrpSpPr>
          <p:nvPr/>
        </p:nvGrpSpPr>
        <p:grpSpPr bwMode="auto">
          <a:xfrm>
            <a:off x="5099514" y="718718"/>
            <a:ext cx="7325097" cy="4314158"/>
            <a:chOff x="112640" y="1892300"/>
            <a:chExt cx="9004262" cy="4175231"/>
          </a:xfrm>
        </p:grpSpPr>
        <p:sp>
          <p:nvSpPr>
            <p:cNvPr id="9" name="AutoShape 2"/>
            <p:cNvSpPr>
              <a:spLocks noChangeArrowheads="1"/>
            </p:cNvSpPr>
            <p:nvPr/>
          </p:nvSpPr>
          <p:spPr bwMode="auto">
            <a:xfrm>
              <a:off x="2039399" y="2107070"/>
              <a:ext cx="4390395" cy="3960461"/>
            </a:xfrm>
            <a:prstGeom prst="triangle">
              <a:avLst>
                <a:gd name="adj" fmla="val 50000"/>
              </a:avLst>
            </a:prstGeom>
            <a:solidFill>
              <a:srgbClr val="FF9900"/>
            </a:solidFill>
            <a:ln w="38100" cap="flat" cmpd="sng" algn="ctr">
              <a:solidFill>
                <a:srgbClr val="FFFFFF"/>
              </a:solidFill>
              <a:prstDash val="solid"/>
              <a:headEnd/>
              <a:tailEnd/>
            </a:ln>
            <a:effectLst>
              <a:outerShdw blurRad="40000" dist="20000" dir="5400000" rotWithShape="0">
                <a:srgbClr val="000000">
                  <a:alpha val="38000"/>
                </a:srgbClr>
              </a:outerShdw>
            </a:effectLst>
          </p:spPr>
          <p:txBody>
            <a:bodyPr wrap="none" lIns="91414" tIns="45708" rIns="91414" bIns="45708" anchor="ctr"/>
            <a:lstStyle/>
            <a:p>
              <a:pPr>
                <a:defRPr/>
              </a:pPr>
              <a:endParaRPr lang="en-US" sz="1200" kern="0">
                <a:solidFill>
                  <a:srgbClr val="FFFFFF"/>
                </a:solidFill>
                <a:latin typeface="BISansCond"/>
              </a:endParaRPr>
            </a:p>
            <a:p>
              <a:pPr>
                <a:defRPr/>
              </a:pPr>
              <a:endParaRPr lang="en-US" sz="1200" kern="0">
                <a:solidFill>
                  <a:srgbClr val="FFFFFF"/>
                </a:solidFill>
                <a:latin typeface="BISansCond"/>
              </a:endParaRPr>
            </a:p>
            <a:p>
              <a:pPr>
                <a:defRPr/>
              </a:pPr>
              <a:endParaRPr lang="en-US" sz="1200" kern="0">
                <a:solidFill>
                  <a:srgbClr val="FFFFFF"/>
                </a:solidFill>
                <a:latin typeface="BISansCond"/>
              </a:endParaRPr>
            </a:p>
            <a:p>
              <a:pPr>
                <a:defRPr/>
              </a:pPr>
              <a:endParaRPr lang="en-US" sz="1200" kern="0">
                <a:solidFill>
                  <a:srgbClr val="FFFFFF"/>
                </a:solidFill>
                <a:latin typeface="BISansCond"/>
              </a:endParaRPr>
            </a:p>
          </p:txBody>
        </p:sp>
        <p:sp>
          <p:nvSpPr>
            <p:cNvPr id="10" name="Text Box 79"/>
            <p:cNvSpPr txBox="1">
              <a:spLocks noChangeArrowheads="1"/>
            </p:cNvSpPr>
            <p:nvPr/>
          </p:nvSpPr>
          <p:spPr bwMode="auto">
            <a:xfrm>
              <a:off x="216201" y="3789435"/>
              <a:ext cx="2807020" cy="804213"/>
            </a:xfrm>
            <a:prstGeom prst="rect">
              <a:avLst/>
            </a:prstGeom>
            <a:noFill/>
            <a:ln w="9525" algn="ctr">
              <a:noFill/>
              <a:miter lim="800000"/>
              <a:headEnd/>
              <a:tailEnd/>
            </a:ln>
          </p:spPr>
          <p:txBody>
            <a:bodyPr lIns="91414" tIns="45708" rIns="91414" bIns="45708">
              <a:spAutoFit/>
            </a:bodyPr>
            <a:lstStyle/>
            <a:p>
              <a:pPr algn="ctr">
                <a:defRPr/>
              </a:pPr>
              <a:r>
                <a:rPr lang="en-US" sz="1600" b="1" kern="0" dirty="0">
                  <a:solidFill>
                    <a:srgbClr val="FF9900"/>
                  </a:solidFill>
                  <a:latin typeface="BISansCond" pitchFamily="2" charset="0"/>
                </a:rPr>
                <a:t>V</a:t>
              </a:r>
              <a:r>
                <a:rPr lang="en-US" sz="1600" b="1" kern="0" dirty="0" smtClean="0">
                  <a:solidFill>
                    <a:srgbClr val="FF9900"/>
                  </a:solidFill>
                  <a:latin typeface="BISansCond" pitchFamily="2" charset="0"/>
                </a:rPr>
                <a:t>irtual library of synthetically accessible compounds</a:t>
              </a:r>
              <a:endParaRPr lang="en-US" sz="1600" b="1" kern="0" dirty="0">
                <a:solidFill>
                  <a:srgbClr val="FF9900"/>
                </a:solidFill>
                <a:latin typeface="BISansCond" pitchFamily="2" charset="0"/>
              </a:endParaRPr>
            </a:p>
          </p:txBody>
        </p:sp>
        <p:sp>
          <p:nvSpPr>
            <p:cNvPr id="11" name="Rectangle 83"/>
            <p:cNvSpPr>
              <a:spLocks noChangeArrowheads="1"/>
            </p:cNvSpPr>
            <p:nvPr/>
          </p:nvSpPr>
          <p:spPr bwMode="auto">
            <a:xfrm>
              <a:off x="3696357" y="4075795"/>
              <a:ext cx="1101259" cy="421946"/>
            </a:xfrm>
            <a:prstGeom prst="rect">
              <a:avLst/>
            </a:prstGeom>
            <a:noFill/>
            <a:ln w="9525">
              <a:noFill/>
              <a:miter lim="800000"/>
              <a:headEnd/>
              <a:tailEnd/>
            </a:ln>
          </p:spPr>
          <p:txBody>
            <a:bodyPr wrap="none" lIns="91414" tIns="45708" rIns="91414" bIns="45708">
              <a:spAutoFit/>
            </a:bodyPr>
            <a:lstStyle/>
            <a:p>
              <a:pPr>
                <a:defRPr/>
              </a:pPr>
              <a:r>
                <a:rPr lang="en-US" sz="2000" b="1" kern="0" dirty="0">
                  <a:solidFill>
                    <a:srgbClr val="FFFFFF"/>
                  </a:solidFill>
                  <a:latin typeface="BISansCond" pitchFamily="2" charset="0"/>
                </a:rPr>
                <a:t>~ 10</a:t>
              </a:r>
              <a:r>
                <a:rPr lang="en-US" sz="2000" b="1" kern="0" baseline="30000" dirty="0">
                  <a:solidFill>
                    <a:srgbClr val="FFFFFF"/>
                  </a:solidFill>
                  <a:latin typeface="BISansCond" pitchFamily="2" charset="0"/>
                </a:rPr>
                <a:t>14</a:t>
              </a:r>
              <a:endParaRPr lang="de-DE" sz="2000" b="1" kern="0" baseline="30000" dirty="0">
                <a:solidFill>
                  <a:srgbClr val="FFFFFF"/>
                </a:solidFill>
                <a:latin typeface="BISansCond" pitchFamily="2" charset="0"/>
              </a:endParaRPr>
            </a:p>
          </p:txBody>
        </p:sp>
        <p:sp>
          <p:nvSpPr>
            <p:cNvPr id="12" name="Text Box 76"/>
            <p:cNvSpPr txBox="1">
              <a:spLocks noChangeArrowheads="1"/>
            </p:cNvSpPr>
            <p:nvPr/>
          </p:nvSpPr>
          <p:spPr bwMode="auto">
            <a:xfrm>
              <a:off x="112640" y="2132638"/>
              <a:ext cx="3665477" cy="327628"/>
            </a:xfrm>
            <a:prstGeom prst="rect">
              <a:avLst/>
            </a:prstGeom>
            <a:noFill/>
            <a:ln w="9525" algn="ctr">
              <a:noFill/>
              <a:miter lim="800000"/>
              <a:headEnd/>
              <a:tailEnd/>
            </a:ln>
          </p:spPr>
          <p:txBody>
            <a:bodyPr wrap="square" lIns="91414" tIns="45708" rIns="91414" bIns="45708">
              <a:spAutoFit/>
            </a:bodyPr>
            <a:lstStyle/>
            <a:p>
              <a:pPr algn="ctr">
                <a:defRPr/>
              </a:pPr>
              <a:r>
                <a:rPr lang="en-US" sz="1600" b="1" kern="0" dirty="0" smtClean="0">
                  <a:solidFill>
                    <a:schemeClr val="tx2"/>
                  </a:solidFill>
                  <a:latin typeface="BISansCond" pitchFamily="2" charset="0"/>
                </a:rPr>
                <a:t>Screening </a:t>
              </a:r>
              <a:r>
                <a:rPr lang="en-US" sz="1600" b="1" kern="0" dirty="0">
                  <a:solidFill>
                    <a:schemeClr val="tx2"/>
                  </a:solidFill>
                  <a:latin typeface="BISansCond" pitchFamily="2" charset="0"/>
                </a:rPr>
                <a:t>Library</a:t>
              </a:r>
            </a:p>
          </p:txBody>
        </p:sp>
        <p:sp>
          <p:nvSpPr>
            <p:cNvPr id="13" name="AutoShape 71"/>
            <p:cNvSpPr>
              <a:spLocks noChangeAspect="1" noChangeArrowheads="1"/>
            </p:cNvSpPr>
            <p:nvPr/>
          </p:nvSpPr>
          <p:spPr bwMode="auto">
            <a:xfrm>
              <a:off x="3851697" y="2089172"/>
              <a:ext cx="773974" cy="692890"/>
            </a:xfrm>
            <a:prstGeom prst="triangle">
              <a:avLst>
                <a:gd name="adj" fmla="val 50000"/>
              </a:avLst>
            </a:prstGeom>
            <a:solidFill>
              <a:srgbClr val="003366"/>
            </a:solidFill>
            <a:ln w="38100" cap="flat" cmpd="sng" algn="ctr">
              <a:solidFill>
                <a:srgbClr val="FFFFFF"/>
              </a:solidFill>
              <a:prstDash val="solid"/>
              <a:headEnd/>
              <a:tailEnd/>
            </a:ln>
            <a:effectLst>
              <a:outerShdw blurRad="40000" dist="20000" dir="5400000" rotWithShape="0">
                <a:srgbClr val="000000">
                  <a:alpha val="38000"/>
                </a:srgbClr>
              </a:outerShdw>
            </a:effectLst>
          </p:spPr>
          <p:txBody>
            <a:bodyPr wrap="none" lIns="91414" tIns="45708" rIns="91414" bIns="45708" anchor="ctr"/>
            <a:lstStyle/>
            <a:p>
              <a:pPr>
                <a:defRPr/>
              </a:pPr>
              <a:endParaRPr lang="de-DE" sz="1200" kern="0">
                <a:solidFill>
                  <a:srgbClr val="FFFFFF"/>
                </a:solidFill>
                <a:latin typeface="BISansCond"/>
              </a:endParaRPr>
            </a:p>
          </p:txBody>
        </p:sp>
        <p:sp>
          <p:nvSpPr>
            <p:cNvPr id="14" name="Rectangle 80"/>
            <p:cNvSpPr>
              <a:spLocks noChangeArrowheads="1"/>
            </p:cNvSpPr>
            <p:nvPr/>
          </p:nvSpPr>
          <p:spPr bwMode="auto">
            <a:xfrm>
              <a:off x="3947820" y="2421554"/>
              <a:ext cx="607604" cy="275879"/>
            </a:xfrm>
            <a:prstGeom prst="rect">
              <a:avLst/>
            </a:prstGeom>
            <a:noFill/>
            <a:ln w="9525">
              <a:noFill/>
              <a:miter lim="800000"/>
              <a:headEnd/>
              <a:tailEnd/>
            </a:ln>
          </p:spPr>
          <p:txBody>
            <a:bodyPr wrap="none" lIns="91414" tIns="45708" rIns="91414" bIns="45708">
              <a:spAutoFit/>
            </a:bodyPr>
            <a:lstStyle/>
            <a:p>
              <a:pPr>
                <a:defRPr/>
              </a:pPr>
              <a:r>
                <a:rPr lang="en-US" sz="1100" b="1" kern="0" dirty="0">
                  <a:solidFill>
                    <a:srgbClr val="FFFFFF"/>
                  </a:solidFill>
                  <a:latin typeface="BISansCond" pitchFamily="2" charset="0"/>
                </a:rPr>
                <a:t>~10</a:t>
              </a:r>
              <a:r>
                <a:rPr lang="en-US" sz="1100" b="1" kern="0" baseline="30000" dirty="0">
                  <a:solidFill>
                    <a:srgbClr val="FFFFFF"/>
                  </a:solidFill>
                  <a:latin typeface="BISansCond" pitchFamily="2" charset="0"/>
                </a:rPr>
                <a:t>6</a:t>
              </a:r>
              <a:endParaRPr lang="de-DE" sz="1100" b="1" kern="0" baseline="30000" dirty="0">
                <a:solidFill>
                  <a:srgbClr val="FFFFFF"/>
                </a:solidFill>
                <a:latin typeface="BISansCond" pitchFamily="2" charset="0"/>
              </a:endParaRPr>
            </a:p>
          </p:txBody>
        </p:sp>
        <p:sp>
          <p:nvSpPr>
            <p:cNvPr id="15" name="AutoShape 92"/>
            <p:cNvSpPr>
              <a:spLocks/>
            </p:cNvSpPr>
            <p:nvPr/>
          </p:nvSpPr>
          <p:spPr bwMode="auto">
            <a:xfrm>
              <a:off x="6552432" y="1892300"/>
              <a:ext cx="237097" cy="848853"/>
            </a:xfrm>
            <a:prstGeom prst="rightBrace">
              <a:avLst>
                <a:gd name="adj1" fmla="val 29667"/>
                <a:gd name="adj2" fmla="val 50000"/>
              </a:avLst>
            </a:prstGeom>
            <a:noFill/>
            <a:ln w="9525">
              <a:solidFill>
                <a:srgbClr val="003366"/>
              </a:solidFill>
              <a:round/>
              <a:headEnd/>
              <a:tailEnd/>
            </a:ln>
          </p:spPr>
          <p:txBody>
            <a:bodyPr wrap="none" lIns="91414" tIns="45708" rIns="91414" bIns="45708" anchor="ctr"/>
            <a:lstStyle/>
            <a:p>
              <a:pPr algn="ctr">
                <a:defRPr/>
              </a:pPr>
              <a:endParaRPr lang="de-DE" sz="1200" kern="0">
                <a:solidFill>
                  <a:sysClr val="windowText" lastClr="000000"/>
                </a:solidFill>
                <a:latin typeface="BISansCond" pitchFamily="2" charset="0"/>
              </a:endParaRPr>
            </a:p>
          </p:txBody>
        </p:sp>
        <p:sp>
          <p:nvSpPr>
            <p:cNvPr id="16" name="AutoShape 93"/>
            <p:cNvSpPr>
              <a:spLocks/>
            </p:cNvSpPr>
            <p:nvPr/>
          </p:nvSpPr>
          <p:spPr bwMode="auto">
            <a:xfrm>
              <a:off x="6552432" y="2774390"/>
              <a:ext cx="272526" cy="3275244"/>
            </a:xfrm>
            <a:prstGeom prst="rightBrace">
              <a:avLst>
                <a:gd name="adj1" fmla="val 100536"/>
                <a:gd name="adj2" fmla="val 50000"/>
              </a:avLst>
            </a:prstGeom>
            <a:noFill/>
            <a:ln w="9525">
              <a:solidFill>
                <a:srgbClr val="003366"/>
              </a:solidFill>
              <a:round/>
              <a:headEnd/>
              <a:tailEnd/>
            </a:ln>
          </p:spPr>
          <p:txBody>
            <a:bodyPr wrap="none" lIns="91414" tIns="45708" rIns="91414" bIns="45708" anchor="ctr"/>
            <a:lstStyle/>
            <a:p>
              <a:pPr algn="ctr">
                <a:defRPr/>
              </a:pPr>
              <a:endParaRPr lang="de-DE" sz="1200" kern="0">
                <a:solidFill>
                  <a:sysClr val="windowText" lastClr="000000"/>
                </a:solidFill>
                <a:latin typeface="BISansCond" pitchFamily="2" charset="0"/>
              </a:endParaRPr>
            </a:p>
          </p:txBody>
        </p:sp>
        <p:sp>
          <p:nvSpPr>
            <p:cNvPr id="17" name="Text Box 94"/>
            <p:cNvSpPr txBox="1">
              <a:spLocks noChangeArrowheads="1"/>
            </p:cNvSpPr>
            <p:nvPr/>
          </p:nvSpPr>
          <p:spPr bwMode="auto">
            <a:xfrm>
              <a:off x="6901264" y="2132638"/>
              <a:ext cx="1234543" cy="357027"/>
            </a:xfrm>
            <a:prstGeom prst="rect">
              <a:avLst/>
            </a:prstGeom>
            <a:noFill/>
            <a:ln w="9525" algn="ctr">
              <a:noFill/>
              <a:miter lim="800000"/>
              <a:headEnd/>
              <a:tailEnd/>
            </a:ln>
          </p:spPr>
          <p:txBody>
            <a:bodyPr lIns="91414" tIns="45708" rIns="91414" bIns="45708">
              <a:spAutoFit/>
            </a:bodyPr>
            <a:lstStyle/>
            <a:p>
              <a:pPr algn="ctr">
                <a:defRPr/>
              </a:pPr>
              <a:r>
                <a:rPr lang="en-US" sz="1600" kern="0" dirty="0">
                  <a:solidFill>
                    <a:schemeClr val="tx2"/>
                  </a:solidFill>
                  <a:latin typeface="BISansCond" pitchFamily="2" charset="0"/>
                </a:rPr>
                <a:t>HTS</a:t>
              </a:r>
            </a:p>
          </p:txBody>
        </p:sp>
        <p:sp>
          <p:nvSpPr>
            <p:cNvPr id="18" name="Text Box 95"/>
            <p:cNvSpPr txBox="1">
              <a:spLocks noChangeArrowheads="1"/>
            </p:cNvSpPr>
            <p:nvPr/>
          </p:nvSpPr>
          <p:spPr bwMode="auto">
            <a:xfrm>
              <a:off x="6767727" y="4080909"/>
              <a:ext cx="2349175" cy="616702"/>
            </a:xfrm>
            <a:prstGeom prst="rect">
              <a:avLst/>
            </a:prstGeom>
            <a:noFill/>
            <a:ln w="9525" algn="ctr">
              <a:noFill/>
              <a:miter lim="800000"/>
              <a:headEnd/>
              <a:tailEnd/>
            </a:ln>
          </p:spPr>
          <p:txBody>
            <a:bodyPr lIns="91414" tIns="45708" rIns="91414" bIns="45708">
              <a:spAutoFit/>
            </a:bodyPr>
            <a:lstStyle/>
            <a:p>
              <a:pPr algn="ctr">
                <a:defRPr/>
              </a:pPr>
              <a:r>
                <a:rPr lang="en-US" sz="1600" kern="0" dirty="0">
                  <a:solidFill>
                    <a:schemeClr val="tx2"/>
                  </a:solidFill>
                  <a:latin typeface="BISansCond" pitchFamily="2" charset="0"/>
                </a:rPr>
                <a:t>Virtual</a:t>
              </a:r>
            </a:p>
            <a:p>
              <a:pPr algn="ctr">
                <a:defRPr/>
              </a:pPr>
              <a:r>
                <a:rPr lang="en-US" sz="1600" kern="0" dirty="0">
                  <a:solidFill>
                    <a:schemeClr val="tx2"/>
                  </a:solidFill>
                  <a:latin typeface="BISansCond" pitchFamily="2" charset="0"/>
                </a:rPr>
                <a:t>Screening</a:t>
              </a:r>
            </a:p>
          </p:txBody>
        </p:sp>
      </p:gr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4C52F8FE-FB35-8B42-B97B-B020F49C06A9}" type="slidenum">
              <a:rPr lang="en-US" smtClean="0"/>
              <a:t>42</a:t>
            </a:fld>
            <a:endParaRPr lang="en-US"/>
          </a:p>
        </p:txBody>
      </p:sp>
      <p:sp>
        <p:nvSpPr>
          <p:cNvPr id="19" name="Date Placeholder 18"/>
          <p:cNvSpPr>
            <a:spLocks noGrp="1"/>
          </p:cNvSpPr>
          <p:nvPr>
            <p:ph type="dt" sz="half" idx="10"/>
          </p:nvPr>
        </p:nvSpPr>
        <p:spPr/>
        <p:txBody>
          <a:bodyPr/>
          <a:lstStyle/>
          <a:p>
            <a:r>
              <a:rPr lang="de-DE" smtClean="0"/>
              <a:t>Daniel Seeliger</a:t>
            </a:r>
            <a:endParaRPr lang="en-US"/>
          </a:p>
        </p:txBody>
      </p:sp>
      <p:sp>
        <p:nvSpPr>
          <p:cNvPr id="20" name="TextBox 19"/>
          <p:cNvSpPr txBox="1"/>
          <p:nvPr/>
        </p:nvSpPr>
        <p:spPr>
          <a:xfrm>
            <a:off x="577517" y="718718"/>
            <a:ext cx="4621764" cy="2308324"/>
          </a:xfrm>
          <a:prstGeom prst="rect">
            <a:avLst/>
          </a:prstGeom>
          <a:noFill/>
        </p:spPr>
        <p:txBody>
          <a:bodyPr wrap="square" rtlCol="0">
            <a:spAutoFit/>
          </a:bodyPr>
          <a:lstStyle/>
          <a:p>
            <a:pPr marL="285750" indent="-285750">
              <a:buFont typeface="Arial" charset="0"/>
              <a:buChar char="•"/>
            </a:pPr>
            <a:r>
              <a:rPr lang="en-US" dirty="0" smtClean="0"/>
              <a:t>With a limited number of well-established chemical reactions huge virtual libraries can be constructed</a:t>
            </a:r>
          </a:p>
          <a:p>
            <a:pPr marL="285750" indent="-285750">
              <a:buFont typeface="Arial" charset="0"/>
              <a:buChar char="•"/>
            </a:pPr>
            <a:r>
              <a:rPr lang="en-US" dirty="0" smtClean="0"/>
              <a:t>The virtual chemical space can be searched with different algorithms</a:t>
            </a:r>
          </a:p>
          <a:p>
            <a:pPr marL="285750" indent="-285750">
              <a:buFont typeface="Arial" charset="0"/>
              <a:buChar char="•"/>
            </a:pPr>
            <a:r>
              <a:rPr lang="en-US" dirty="0" smtClean="0"/>
              <a:t>Each hit which is found in the virtual library can be synthesized with few synthetic steps which allows rapid exploration in the lab</a:t>
            </a:r>
            <a:endParaRPr lang="en-US" dirty="0"/>
          </a:p>
        </p:txBody>
      </p:sp>
    </p:spTree>
    <p:extLst>
      <p:ext uri="{BB962C8B-B14F-4D97-AF65-F5344CB8AC3E}">
        <p14:creationId xmlns:p14="http://schemas.microsoft.com/office/powerpoint/2010/main" val="712936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BADB8957-87FF-D546-AEBE-02511A1FE624}" type="slidenum">
              <a:rPr lang="en-US" smtClean="0"/>
              <a:t>43</a:t>
            </a:fld>
            <a:endParaRPr lang="en-US"/>
          </a:p>
        </p:txBody>
      </p:sp>
      <p:sp>
        <p:nvSpPr>
          <p:cNvPr id="5" name="TextBox 4"/>
          <p:cNvSpPr txBox="1"/>
          <p:nvPr/>
        </p:nvSpPr>
        <p:spPr>
          <a:xfrm>
            <a:off x="3068053" y="445169"/>
            <a:ext cx="5687967" cy="461665"/>
          </a:xfrm>
          <a:prstGeom prst="rect">
            <a:avLst/>
          </a:prstGeom>
          <a:noFill/>
        </p:spPr>
        <p:txBody>
          <a:bodyPr wrap="none" rtlCol="0">
            <a:spAutoFit/>
          </a:bodyPr>
          <a:lstStyle/>
          <a:p>
            <a:r>
              <a:rPr lang="en-US" sz="2400" dirty="0" smtClean="0"/>
              <a:t>Knowledge-based approaches for hit finding</a:t>
            </a:r>
            <a:endParaRPr lang="en-US" sz="2400" dirty="0"/>
          </a:p>
        </p:txBody>
      </p:sp>
      <p:sp>
        <p:nvSpPr>
          <p:cNvPr id="6" name="TextBox 5"/>
          <p:cNvSpPr txBox="1"/>
          <p:nvPr/>
        </p:nvSpPr>
        <p:spPr>
          <a:xfrm>
            <a:off x="838200" y="1359568"/>
            <a:ext cx="10515600" cy="2308324"/>
          </a:xfrm>
          <a:prstGeom prst="rect">
            <a:avLst/>
          </a:prstGeom>
          <a:noFill/>
        </p:spPr>
        <p:txBody>
          <a:bodyPr wrap="square" rtlCol="0">
            <a:spAutoFit/>
          </a:bodyPr>
          <a:lstStyle/>
          <a:p>
            <a:r>
              <a:rPr lang="en-US" dirty="0" smtClean="0"/>
              <a:t>Starting from a known bioactive molecule (endogenous ligand, natural product, literature, patents) new leads can be obtained by:</a:t>
            </a:r>
          </a:p>
          <a:p>
            <a:endParaRPr lang="en-US" dirty="0"/>
          </a:p>
          <a:p>
            <a:pPr marL="285750" indent="-285750">
              <a:buFont typeface="Arial" charset="0"/>
              <a:buChar char="•"/>
            </a:pPr>
            <a:r>
              <a:rPr lang="en-US" dirty="0" smtClean="0"/>
              <a:t>Synthesizing close analogs of the template</a:t>
            </a:r>
          </a:p>
          <a:p>
            <a:pPr marL="285750" indent="-285750">
              <a:buFont typeface="Arial" charset="0"/>
              <a:buChar char="•"/>
            </a:pPr>
            <a:endParaRPr lang="en-US" dirty="0"/>
          </a:p>
          <a:p>
            <a:pPr marL="285750" indent="-285750">
              <a:buFont typeface="Arial" charset="0"/>
              <a:buChar char="•"/>
            </a:pPr>
            <a:endParaRPr lang="en-US" dirty="0" smtClean="0"/>
          </a:p>
          <a:p>
            <a:pPr marL="285750" indent="-285750">
              <a:buFont typeface="Arial" charset="0"/>
              <a:buChar char="•"/>
            </a:pPr>
            <a:endParaRPr lang="en-US" dirty="0"/>
          </a:p>
          <a:p>
            <a:pPr marL="285750" indent="-285750">
              <a:buFont typeface="Arial" charset="0"/>
              <a:buChar char="•"/>
            </a:pPr>
            <a:r>
              <a:rPr lang="en-US" dirty="0" smtClean="0"/>
              <a:t>Make </a:t>
            </a:r>
            <a:r>
              <a:rPr lang="en-US" dirty="0" err="1" smtClean="0"/>
              <a:t>bioisostere</a:t>
            </a:r>
            <a:r>
              <a:rPr lang="en-US" dirty="0" smtClean="0"/>
              <a:t> replacements at important interaction sites</a:t>
            </a:r>
            <a:endParaRPr lang="en-US" dirty="0"/>
          </a:p>
        </p:txBody>
      </p:sp>
      <p:pic>
        <p:nvPicPr>
          <p:cNvPr id="7" name="Picture 6"/>
          <p:cNvPicPr>
            <a:picLocks noChangeAspect="1"/>
          </p:cNvPicPr>
          <p:nvPr/>
        </p:nvPicPr>
        <p:blipFill>
          <a:blip r:embed="rId2"/>
          <a:stretch>
            <a:fillRect/>
          </a:stretch>
        </p:blipFill>
        <p:spPr>
          <a:xfrm>
            <a:off x="5912036" y="1827160"/>
            <a:ext cx="1803400" cy="977900"/>
          </a:xfrm>
          <a:prstGeom prst="rect">
            <a:avLst/>
          </a:prstGeom>
        </p:spPr>
      </p:pic>
      <p:pic>
        <p:nvPicPr>
          <p:cNvPr id="8" name="Picture 7"/>
          <p:cNvPicPr>
            <a:picLocks noChangeAspect="1"/>
          </p:cNvPicPr>
          <p:nvPr/>
        </p:nvPicPr>
        <p:blipFill>
          <a:blip r:embed="rId3"/>
          <a:stretch>
            <a:fillRect/>
          </a:stretch>
        </p:blipFill>
        <p:spPr>
          <a:xfrm>
            <a:off x="8542941" y="1827160"/>
            <a:ext cx="2095500" cy="927100"/>
          </a:xfrm>
          <a:prstGeom prst="rect">
            <a:avLst/>
          </a:prstGeom>
        </p:spPr>
      </p:pic>
      <p:sp>
        <p:nvSpPr>
          <p:cNvPr id="9" name="TextBox 8"/>
          <p:cNvSpPr txBox="1"/>
          <p:nvPr/>
        </p:nvSpPr>
        <p:spPr>
          <a:xfrm>
            <a:off x="6209948" y="2754260"/>
            <a:ext cx="1207575" cy="369332"/>
          </a:xfrm>
          <a:prstGeom prst="rect">
            <a:avLst/>
          </a:prstGeom>
          <a:noFill/>
        </p:spPr>
        <p:txBody>
          <a:bodyPr wrap="none" rtlCol="0">
            <a:spAutoFit/>
          </a:bodyPr>
          <a:lstStyle/>
          <a:p>
            <a:r>
              <a:rPr lang="en-US" smtClean="0"/>
              <a:t>Adrenaline</a:t>
            </a:r>
            <a:endParaRPr lang="en-US"/>
          </a:p>
        </p:txBody>
      </p:sp>
      <p:sp>
        <p:nvSpPr>
          <p:cNvPr id="10" name="TextBox 9"/>
          <p:cNvSpPr txBox="1"/>
          <p:nvPr/>
        </p:nvSpPr>
        <p:spPr>
          <a:xfrm>
            <a:off x="9166765" y="2754260"/>
            <a:ext cx="1241494" cy="369332"/>
          </a:xfrm>
          <a:prstGeom prst="rect">
            <a:avLst/>
          </a:prstGeom>
          <a:noFill/>
        </p:spPr>
        <p:txBody>
          <a:bodyPr wrap="none" rtlCol="0">
            <a:spAutoFit/>
          </a:bodyPr>
          <a:lstStyle/>
          <a:p>
            <a:r>
              <a:rPr lang="en-US" dirty="0" smtClean="0"/>
              <a:t>Salbutamol</a:t>
            </a:r>
            <a:endParaRPr lang="en-US" dirty="0"/>
          </a:p>
        </p:txBody>
      </p:sp>
      <p:sp>
        <p:nvSpPr>
          <p:cNvPr id="11" name="Right Arrow 10"/>
          <p:cNvSpPr/>
          <p:nvPr/>
        </p:nvSpPr>
        <p:spPr>
          <a:xfrm>
            <a:off x="7904747" y="2290710"/>
            <a:ext cx="457200" cy="17576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4"/>
          <a:stretch>
            <a:fillRect/>
          </a:stretch>
        </p:blipFill>
        <p:spPr>
          <a:xfrm>
            <a:off x="2082800" y="3954664"/>
            <a:ext cx="3327400" cy="1612900"/>
          </a:xfrm>
          <a:prstGeom prst="rect">
            <a:avLst/>
          </a:prstGeom>
        </p:spPr>
      </p:pic>
      <p:sp>
        <p:nvSpPr>
          <p:cNvPr id="13" name="TextBox 12"/>
          <p:cNvSpPr txBox="1"/>
          <p:nvPr/>
        </p:nvSpPr>
        <p:spPr>
          <a:xfrm>
            <a:off x="2864853" y="5700246"/>
            <a:ext cx="1269258" cy="369332"/>
          </a:xfrm>
          <a:prstGeom prst="rect">
            <a:avLst/>
          </a:prstGeom>
          <a:noFill/>
        </p:spPr>
        <p:txBody>
          <a:bodyPr wrap="none" rtlCol="0">
            <a:spAutoFit/>
          </a:bodyPr>
          <a:lstStyle/>
          <a:p>
            <a:r>
              <a:rPr lang="en-US" smtClean="0"/>
              <a:t>Telmisartan</a:t>
            </a:r>
            <a:endParaRPr lang="en-US" dirty="0"/>
          </a:p>
        </p:txBody>
      </p:sp>
      <p:pic>
        <p:nvPicPr>
          <p:cNvPr id="14" name="Picture 13"/>
          <p:cNvPicPr>
            <a:picLocks noChangeAspect="1"/>
          </p:cNvPicPr>
          <p:nvPr/>
        </p:nvPicPr>
        <p:blipFill>
          <a:blip r:embed="rId5"/>
          <a:stretch>
            <a:fillRect/>
          </a:stretch>
        </p:blipFill>
        <p:spPr>
          <a:xfrm>
            <a:off x="7715436" y="3681360"/>
            <a:ext cx="2374900" cy="2070100"/>
          </a:xfrm>
          <a:prstGeom prst="rect">
            <a:avLst/>
          </a:prstGeom>
        </p:spPr>
      </p:pic>
      <p:sp>
        <p:nvSpPr>
          <p:cNvPr id="15" name="TextBox 14"/>
          <p:cNvSpPr txBox="1"/>
          <p:nvPr/>
        </p:nvSpPr>
        <p:spPr>
          <a:xfrm>
            <a:off x="8268257" y="5804447"/>
            <a:ext cx="991425" cy="369332"/>
          </a:xfrm>
          <a:prstGeom prst="rect">
            <a:avLst/>
          </a:prstGeom>
          <a:noFill/>
        </p:spPr>
        <p:txBody>
          <a:bodyPr wrap="none" rtlCol="0">
            <a:spAutoFit/>
          </a:bodyPr>
          <a:lstStyle/>
          <a:p>
            <a:r>
              <a:rPr lang="en-US" dirty="0" smtClean="0"/>
              <a:t>Losartan</a:t>
            </a:r>
            <a:endParaRPr lang="en-US" dirty="0"/>
          </a:p>
        </p:txBody>
      </p:sp>
      <p:sp>
        <p:nvSpPr>
          <p:cNvPr id="16" name="Right Arrow 15"/>
          <p:cNvSpPr/>
          <p:nvPr/>
        </p:nvSpPr>
        <p:spPr>
          <a:xfrm>
            <a:off x="5981347" y="4896853"/>
            <a:ext cx="1201505" cy="11526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247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animBg="1"/>
      <p:bldP spid="13" grpId="0"/>
      <p:bldP spid="15" grpId="0"/>
      <p:bldP spid="1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BADB8957-87FF-D546-AEBE-02511A1FE624}" type="slidenum">
              <a:rPr lang="en-US" smtClean="0"/>
              <a:t>44</a:t>
            </a:fld>
            <a:endParaRPr lang="en-US"/>
          </a:p>
        </p:txBody>
      </p:sp>
      <p:sp>
        <p:nvSpPr>
          <p:cNvPr id="5" name="TextBox 4"/>
          <p:cNvSpPr txBox="1"/>
          <p:nvPr/>
        </p:nvSpPr>
        <p:spPr>
          <a:xfrm>
            <a:off x="838200" y="511829"/>
            <a:ext cx="4738605" cy="369332"/>
          </a:xfrm>
          <a:prstGeom prst="rect">
            <a:avLst/>
          </a:prstGeom>
          <a:noFill/>
        </p:spPr>
        <p:txBody>
          <a:bodyPr wrap="none" rtlCol="0">
            <a:spAutoFit/>
          </a:bodyPr>
          <a:lstStyle/>
          <a:p>
            <a:pPr marL="285750" indent="-285750">
              <a:buFont typeface="Arial" charset="0"/>
              <a:buChar char="•"/>
            </a:pPr>
            <a:r>
              <a:rPr lang="en-US" dirty="0" err="1" smtClean="0"/>
              <a:t>Bioisostere</a:t>
            </a:r>
            <a:r>
              <a:rPr lang="en-US" dirty="0" smtClean="0"/>
              <a:t> replacement of the molecule core</a:t>
            </a:r>
            <a:endParaRPr lang="en-US" dirty="0"/>
          </a:p>
        </p:txBody>
      </p:sp>
      <p:pic>
        <p:nvPicPr>
          <p:cNvPr id="6" name="Picture 5"/>
          <p:cNvPicPr>
            <a:picLocks noChangeAspect="1"/>
          </p:cNvPicPr>
          <p:nvPr/>
        </p:nvPicPr>
        <p:blipFill>
          <a:blip r:embed="rId2"/>
          <a:stretch>
            <a:fillRect/>
          </a:stretch>
        </p:blipFill>
        <p:spPr>
          <a:xfrm>
            <a:off x="1775037" y="1065827"/>
            <a:ext cx="3213100" cy="1676400"/>
          </a:xfrm>
          <a:prstGeom prst="rect">
            <a:avLst/>
          </a:prstGeom>
        </p:spPr>
      </p:pic>
      <p:pic>
        <p:nvPicPr>
          <p:cNvPr id="7" name="Picture 6"/>
          <p:cNvPicPr>
            <a:picLocks noChangeAspect="1"/>
          </p:cNvPicPr>
          <p:nvPr/>
        </p:nvPicPr>
        <p:blipFill>
          <a:blip r:embed="rId3"/>
          <a:stretch>
            <a:fillRect/>
          </a:stretch>
        </p:blipFill>
        <p:spPr>
          <a:xfrm>
            <a:off x="6728615" y="946848"/>
            <a:ext cx="3213100" cy="1676400"/>
          </a:xfrm>
          <a:prstGeom prst="rect">
            <a:avLst/>
          </a:prstGeom>
        </p:spPr>
      </p:pic>
      <p:sp>
        <p:nvSpPr>
          <p:cNvPr id="8" name="TextBox 7"/>
          <p:cNvSpPr txBox="1"/>
          <p:nvPr/>
        </p:nvSpPr>
        <p:spPr>
          <a:xfrm>
            <a:off x="2177715" y="2742227"/>
            <a:ext cx="1858842" cy="369332"/>
          </a:xfrm>
          <a:prstGeom prst="rect">
            <a:avLst/>
          </a:prstGeom>
          <a:noFill/>
        </p:spPr>
        <p:txBody>
          <a:bodyPr wrap="none" rtlCol="0">
            <a:spAutoFit/>
          </a:bodyPr>
          <a:lstStyle/>
          <a:p>
            <a:r>
              <a:rPr lang="en-US" dirty="0" smtClean="0"/>
              <a:t>Sildenafil, Viagra®</a:t>
            </a:r>
            <a:endParaRPr lang="en-US" dirty="0"/>
          </a:p>
        </p:txBody>
      </p:sp>
      <p:sp>
        <p:nvSpPr>
          <p:cNvPr id="9" name="TextBox 8"/>
          <p:cNvSpPr txBox="1"/>
          <p:nvPr/>
        </p:nvSpPr>
        <p:spPr>
          <a:xfrm>
            <a:off x="7829107" y="2685367"/>
            <a:ext cx="1996124" cy="369332"/>
          </a:xfrm>
          <a:prstGeom prst="rect">
            <a:avLst/>
          </a:prstGeom>
          <a:noFill/>
        </p:spPr>
        <p:txBody>
          <a:bodyPr wrap="none" rtlCol="0">
            <a:spAutoFit/>
          </a:bodyPr>
          <a:lstStyle/>
          <a:p>
            <a:r>
              <a:rPr lang="en-US" dirty="0" err="1" smtClean="0"/>
              <a:t>Vardenafil</a:t>
            </a:r>
            <a:r>
              <a:rPr lang="en-US" dirty="0" smtClean="0"/>
              <a:t>, Levitra®</a:t>
            </a:r>
            <a:endParaRPr lang="en-US" dirty="0"/>
          </a:p>
        </p:txBody>
      </p:sp>
      <p:sp>
        <p:nvSpPr>
          <p:cNvPr id="10" name="Right Arrow 9"/>
          <p:cNvSpPr/>
          <p:nvPr/>
        </p:nvSpPr>
        <p:spPr>
          <a:xfrm>
            <a:off x="5257623" y="1904027"/>
            <a:ext cx="1201505" cy="11526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838200" y="3330905"/>
            <a:ext cx="10062411" cy="369332"/>
          </a:xfrm>
          <a:prstGeom prst="rect">
            <a:avLst/>
          </a:prstGeom>
          <a:noFill/>
        </p:spPr>
        <p:txBody>
          <a:bodyPr wrap="square" rtlCol="0">
            <a:spAutoFit/>
          </a:bodyPr>
          <a:lstStyle/>
          <a:p>
            <a:pPr marL="285750" indent="-285750">
              <a:buFont typeface="Arial" charset="0"/>
              <a:buChar char="•"/>
            </a:pPr>
            <a:r>
              <a:rPr lang="en-US" dirty="0" smtClean="0"/>
              <a:t>A multitude of computational methods which are based on different molecular similarity algorithms </a:t>
            </a:r>
            <a:endParaRPr lang="en-US"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1284" y="3602961"/>
            <a:ext cx="2887883" cy="2256895"/>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36862" y="3781403"/>
            <a:ext cx="2191753" cy="1788009"/>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30170" y="3602961"/>
            <a:ext cx="2913504" cy="2185128"/>
          </a:xfrm>
          <a:prstGeom prst="rect">
            <a:avLst/>
          </a:prstGeom>
        </p:spPr>
      </p:pic>
    </p:spTree>
    <p:extLst>
      <p:ext uri="{BB962C8B-B14F-4D97-AF65-F5344CB8AC3E}">
        <p14:creationId xmlns:p14="http://schemas.microsoft.com/office/powerpoint/2010/main" val="209863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p:cNvSpPr/>
          <p:nvPr/>
        </p:nvSpPr>
        <p:spPr>
          <a:xfrm>
            <a:off x="322257" y="620436"/>
            <a:ext cx="8827833" cy="4880330"/>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9296855" y="980995"/>
            <a:ext cx="2646947" cy="382388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BADB8957-87FF-D546-AEBE-02511A1FE624}" type="slidenum">
              <a:rPr lang="en-US" smtClean="0"/>
              <a:t>45</a:t>
            </a:fld>
            <a:endParaRPr lang="en-US"/>
          </a:p>
        </p:txBody>
      </p:sp>
      <p:sp>
        <p:nvSpPr>
          <p:cNvPr id="5" name="TextBox 4"/>
          <p:cNvSpPr txBox="1"/>
          <p:nvPr/>
        </p:nvSpPr>
        <p:spPr>
          <a:xfrm>
            <a:off x="1258639" y="118239"/>
            <a:ext cx="9467720" cy="461665"/>
          </a:xfrm>
          <a:prstGeom prst="rect">
            <a:avLst/>
          </a:prstGeom>
          <a:noFill/>
        </p:spPr>
        <p:txBody>
          <a:bodyPr wrap="none" rtlCol="0">
            <a:spAutoFit/>
          </a:bodyPr>
          <a:lstStyle/>
          <a:p>
            <a:r>
              <a:rPr lang="en-US" sz="2400" dirty="0" smtClean="0"/>
              <a:t>In drug discovery programs usually all approaches are used in combination</a:t>
            </a:r>
            <a:endParaRPr lang="en-US" sz="2400" dirty="0"/>
          </a:p>
        </p:txBody>
      </p:sp>
      <p:pic>
        <p:nvPicPr>
          <p:cNvPr id="6" name="Picture 5"/>
          <p:cNvPicPr>
            <a:picLocks noChangeAspect="1"/>
          </p:cNvPicPr>
          <p:nvPr/>
        </p:nvPicPr>
        <p:blipFill>
          <a:blip r:embed="rId2"/>
          <a:stretch>
            <a:fillRect/>
          </a:stretch>
        </p:blipFill>
        <p:spPr>
          <a:xfrm>
            <a:off x="3914140" y="794707"/>
            <a:ext cx="1469908" cy="1120889"/>
          </a:xfrm>
          <a:prstGeom prst="rect">
            <a:avLst/>
          </a:prstGeom>
          <a:solidFill>
            <a:schemeClr val="bg1"/>
          </a:solidFill>
          <a:ln w="25400">
            <a:solidFill>
              <a:schemeClr val="tx1"/>
            </a:solidFill>
          </a:ln>
        </p:spPr>
      </p:pic>
      <p:sp>
        <p:nvSpPr>
          <p:cNvPr id="8" name="Rounded Rectangle 7"/>
          <p:cNvSpPr/>
          <p:nvPr/>
        </p:nvSpPr>
        <p:spPr>
          <a:xfrm>
            <a:off x="709863" y="2174671"/>
            <a:ext cx="2105526" cy="589547"/>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Bioisostere</a:t>
            </a:r>
            <a:r>
              <a:rPr lang="en-US" dirty="0" smtClean="0">
                <a:solidFill>
                  <a:schemeClr val="tx1"/>
                </a:solidFill>
              </a:rPr>
              <a:t> variations</a:t>
            </a:r>
            <a:endParaRPr lang="en-US" dirty="0">
              <a:solidFill>
                <a:schemeClr val="tx1"/>
              </a:solidFill>
            </a:endParaRPr>
          </a:p>
        </p:txBody>
      </p:sp>
      <p:sp>
        <p:nvSpPr>
          <p:cNvPr id="9" name="Rounded Rectangle 8"/>
          <p:cNvSpPr/>
          <p:nvPr/>
        </p:nvSpPr>
        <p:spPr>
          <a:xfrm>
            <a:off x="5393317" y="2149861"/>
            <a:ext cx="2438948" cy="589547"/>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Ligand-based </a:t>
            </a:r>
            <a:r>
              <a:rPr lang="en-US" dirty="0">
                <a:solidFill>
                  <a:schemeClr val="tx1"/>
                </a:solidFill>
              </a:rPr>
              <a:t>v</a:t>
            </a:r>
            <a:r>
              <a:rPr lang="en-US" dirty="0" smtClean="0">
                <a:solidFill>
                  <a:schemeClr val="tx1"/>
                </a:solidFill>
              </a:rPr>
              <a:t>irtual screening</a:t>
            </a:r>
            <a:endParaRPr lang="en-US" dirty="0">
              <a:solidFill>
                <a:schemeClr val="tx1"/>
              </a:solidFill>
            </a:endParaRPr>
          </a:p>
        </p:txBody>
      </p:sp>
      <p:sp>
        <p:nvSpPr>
          <p:cNvPr id="10" name="Rounded Rectangle 9"/>
          <p:cNvSpPr/>
          <p:nvPr/>
        </p:nvSpPr>
        <p:spPr>
          <a:xfrm>
            <a:off x="4255157" y="3117071"/>
            <a:ext cx="2398295" cy="802181"/>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Parallel synthesis of selected </a:t>
            </a:r>
            <a:r>
              <a:rPr lang="en-US" dirty="0" err="1" smtClean="0">
                <a:solidFill>
                  <a:schemeClr val="tx1"/>
                </a:solidFill>
              </a:rPr>
              <a:t>scaffolds+decorations</a:t>
            </a:r>
            <a:endParaRPr lang="en-US" dirty="0">
              <a:solidFill>
                <a:schemeClr val="tx1"/>
              </a:solidFill>
            </a:endParaRPr>
          </a:p>
        </p:txBody>
      </p:sp>
      <p:sp>
        <p:nvSpPr>
          <p:cNvPr id="11" name="Rounded Rectangle 10"/>
          <p:cNvSpPr/>
          <p:nvPr/>
        </p:nvSpPr>
        <p:spPr>
          <a:xfrm>
            <a:off x="709863" y="3133036"/>
            <a:ext cx="2105526" cy="589547"/>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Testing</a:t>
            </a:r>
            <a:endParaRPr lang="en-US" dirty="0">
              <a:solidFill>
                <a:schemeClr val="tx1"/>
              </a:solidFill>
            </a:endParaRPr>
          </a:p>
        </p:txBody>
      </p:sp>
      <p:sp>
        <p:nvSpPr>
          <p:cNvPr id="12" name="Rounded Rectangle 11"/>
          <p:cNvSpPr/>
          <p:nvPr/>
        </p:nvSpPr>
        <p:spPr>
          <a:xfrm>
            <a:off x="5454305" y="4279592"/>
            <a:ext cx="2398294" cy="589547"/>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Testing</a:t>
            </a:r>
            <a:endParaRPr lang="en-US" dirty="0">
              <a:solidFill>
                <a:schemeClr val="tx1"/>
              </a:solidFill>
            </a:endParaRPr>
          </a:p>
        </p:txBody>
      </p:sp>
      <p:sp>
        <p:nvSpPr>
          <p:cNvPr id="13" name="Rounded Rectangle 12"/>
          <p:cNvSpPr/>
          <p:nvPr/>
        </p:nvSpPr>
        <p:spPr>
          <a:xfrm>
            <a:off x="3180347" y="5569878"/>
            <a:ext cx="6864888" cy="599277"/>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Analyze </a:t>
            </a:r>
            <a:r>
              <a:rPr lang="en-US" smtClean="0">
                <a:solidFill>
                  <a:schemeClr val="tx1"/>
                </a:solidFill>
              </a:rPr>
              <a:t>data and combine </a:t>
            </a:r>
            <a:r>
              <a:rPr lang="en-US" dirty="0" smtClean="0">
                <a:solidFill>
                  <a:schemeClr val="tx1"/>
                </a:solidFill>
              </a:rPr>
              <a:t>best approaches</a:t>
            </a:r>
            <a:endParaRPr lang="en-US" dirty="0">
              <a:solidFill>
                <a:schemeClr val="tx1"/>
              </a:solidFill>
            </a:endParaRPr>
          </a:p>
        </p:txBody>
      </p:sp>
      <p:sp>
        <p:nvSpPr>
          <p:cNvPr id="14" name="Down Arrow 13"/>
          <p:cNvSpPr/>
          <p:nvPr/>
        </p:nvSpPr>
        <p:spPr>
          <a:xfrm>
            <a:off x="1467853" y="2764218"/>
            <a:ext cx="409073" cy="36881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a:off x="6862008" y="3919252"/>
            <a:ext cx="409073" cy="36881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p:cNvSpPr/>
          <p:nvPr/>
        </p:nvSpPr>
        <p:spPr>
          <a:xfrm rot="19258146">
            <a:off x="3150703" y="3939230"/>
            <a:ext cx="409073" cy="147174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p:cNvSpPr/>
          <p:nvPr/>
        </p:nvSpPr>
        <p:spPr>
          <a:xfrm>
            <a:off x="6448915" y="4903019"/>
            <a:ext cx="409073" cy="63230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18"/>
          <p:cNvSpPr/>
          <p:nvPr/>
        </p:nvSpPr>
        <p:spPr>
          <a:xfrm rot="3374061">
            <a:off x="2975811" y="1509461"/>
            <a:ext cx="409073" cy="54692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p:cNvSpPr/>
          <p:nvPr/>
        </p:nvSpPr>
        <p:spPr>
          <a:xfrm rot="18689670">
            <a:off x="5566362" y="1594881"/>
            <a:ext cx="409073" cy="54692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9874367" y="1502625"/>
            <a:ext cx="1511472" cy="589547"/>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HTS</a:t>
            </a:r>
            <a:endParaRPr lang="en-US" dirty="0">
              <a:solidFill>
                <a:schemeClr val="tx1"/>
              </a:solidFill>
            </a:endParaRPr>
          </a:p>
        </p:txBody>
      </p:sp>
      <p:sp>
        <p:nvSpPr>
          <p:cNvPr id="22" name="Rounded Rectangle 21"/>
          <p:cNvSpPr/>
          <p:nvPr/>
        </p:nvSpPr>
        <p:spPr>
          <a:xfrm>
            <a:off x="9874367" y="2468552"/>
            <a:ext cx="1511472" cy="589547"/>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FBS</a:t>
            </a:r>
            <a:endParaRPr lang="en-US" dirty="0">
              <a:solidFill>
                <a:schemeClr val="tx1"/>
              </a:solidFill>
            </a:endParaRPr>
          </a:p>
        </p:txBody>
      </p:sp>
      <p:sp>
        <p:nvSpPr>
          <p:cNvPr id="23" name="Rounded Rectangle 22"/>
          <p:cNvSpPr/>
          <p:nvPr/>
        </p:nvSpPr>
        <p:spPr>
          <a:xfrm>
            <a:off x="9874367" y="3503234"/>
            <a:ext cx="1600200" cy="780683"/>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Structure-based </a:t>
            </a:r>
            <a:r>
              <a:rPr lang="en-US" smtClean="0">
                <a:solidFill>
                  <a:schemeClr val="tx1"/>
                </a:solidFill>
              </a:rPr>
              <a:t>virtual screening</a:t>
            </a:r>
            <a:endParaRPr lang="en-US" dirty="0">
              <a:solidFill>
                <a:schemeClr val="tx1"/>
              </a:solidFill>
            </a:endParaRPr>
          </a:p>
        </p:txBody>
      </p:sp>
      <p:sp>
        <p:nvSpPr>
          <p:cNvPr id="26" name="Down Arrow 25"/>
          <p:cNvSpPr/>
          <p:nvPr/>
        </p:nvSpPr>
        <p:spPr>
          <a:xfrm rot="2666141">
            <a:off x="8946097" y="4769934"/>
            <a:ext cx="409073" cy="63230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6702624" y="3112161"/>
            <a:ext cx="2398295" cy="802181"/>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Selection from </a:t>
            </a:r>
            <a:r>
              <a:rPr lang="en-US" smtClean="0">
                <a:solidFill>
                  <a:schemeClr val="tx1"/>
                </a:solidFill>
              </a:rPr>
              <a:t>compound collections</a:t>
            </a:r>
            <a:endParaRPr lang="en-US" dirty="0">
              <a:solidFill>
                <a:schemeClr val="tx1"/>
              </a:solidFill>
            </a:endParaRPr>
          </a:p>
        </p:txBody>
      </p:sp>
      <p:sp>
        <p:nvSpPr>
          <p:cNvPr id="15" name="Down Arrow 14"/>
          <p:cNvSpPr/>
          <p:nvPr/>
        </p:nvSpPr>
        <p:spPr>
          <a:xfrm>
            <a:off x="6862009" y="2764218"/>
            <a:ext cx="409073" cy="36881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own Arrow 28"/>
          <p:cNvSpPr/>
          <p:nvPr/>
        </p:nvSpPr>
        <p:spPr>
          <a:xfrm>
            <a:off x="5956667" y="2768604"/>
            <a:ext cx="409073" cy="355954"/>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own Arrow 29"/>
          <p:cNvSpPr/>
          <p:nvPr/>
        </p:nvSpPr>
        <p:spPr>
          <a:xfrm>
            <a:off x="5979148" y="3929072"/>
            <a:ext cx="409073" cy="36881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27649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02825" y="520861"/>
            <a:ext cx="10347767" cy="1477328"/>
          </a:xfrm>
          <a:prstGeom prst="rect">
            <a:avLst/>
          </a:prstGeom>
          <a:noFill/>
        </p:spPr>
        <p:txBody>
          <a:bodyPr wrap="square" rtlCol="0">
            <a:spAutoFit/>
          </a:bodyPr>
          <a:lstStyle/>
          <a:p>
            <a:pPr marL="285750" indent="-285750">
              <a:buFont typeface="Arial" charset="0"/>
              <a:buChar char="•"/>
            </a:pPr>
            <a:r>
              <a:rPr lang="en-US" dirty="0" smtClean="0"/>
              <a:t>As we have already seen with the analysis of screening hits is that active molecules often share common features, they are similar.</a:t>
            </a:r>
          </a:p>
          <a:p>
            <a:pPr marL="285750" indent="-285750">
              <a:buFont typeface="Arial" charset="0"/>
              <a:buChar char="•"/>
            </a:pPr>
            <a:r>
              <a:rPr lang="en-US" dirty="0" smtClean="0"/>
              <a:t>Often few key interactions in the correct spatial arrangement are sufficient for activity on a given target.</a:t>
            </a:r>
          </a:p>
          <a:p>
            <a:pPr marL="285750" indent="-285750">
              <a:buFont typeface="Arial" charset="0"/>
              <a:buChar char="•"/>
            </a:pPr>
            <a:r>
              <a:rPr lang="en-US" dirty="0" smtClean="0"/>
              <a:t>Such a spatial arrangement of chemical features which are important for activity is called a </a:t>
            </a:r>
            <a:r>
              <a:rPr lang="en-US" dirty="0" smtClean="0">
                <a:solidFill>
                  <a:srgbClr val="FF0000"/>
                </a:solidFill>
              </a:rPr>
              <a:t>pharmacophore</a:t>
            </a:r>
            <a:r>
              <a:rPr lang="en-US" dirty="0" smtClean="0"/>
              <a:t>.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3832" y="1068087"/>
            <a:ext cx="7245752" cy="5662591"/>
          </a:xfrm>
          <a:prstGeom prst="rect">
            <a:avLst/>
          </a:prstGeom>
        </p:spPr>
      </p:pic>
      <p:sp>
        <p:nvSpPr>
          <p:cNvPr id="4" name="Date Placeholder 3"/>
          <p:cNvSpPr>
            <a:spLocks noGrp="1"/>
          </p:cNvSpPr>
          <p:nvPr>
            <p:ph type="dt" sz="half" idx="10"/>
          </p:nvPr>
        </p:nvSpPr>
        <p:spPr/>
        <p:txBody>
          <a:bodyPr/>
          <a:lstStyle/>
          <a:p>
            <a:r>
              <a:rPr lang="de-DE" smtClean="0"/>
              <a:t>Daniel Seeliger</a:t>
            </a:r>
            <a:endParaRPr lang="en-US"/>
          </a:p>
        </p:txBody>
      </p:sp>
      <p:sp>
        <p:nvSpPr>
          <p:cNvPr id="5" name="Footer Placeholder 4"/>
          <p:cNvSpPr>
            <a:spLocks noGrp="1"/>
          </p:cNvSpPr>
          <p:nvPr>
            <p:ph type="ftr" sz="quarter" idx="11"/>
          </p:nvPr>
        </p:nvSpPr>
        <p:spPr/>
        <p:txBody>
          <a:bodyPr/>
          <a:lstStyle/>
          <a:p>
            <a:r>
              <a:rPr lang="en-US" smtClean="0"/>
              <a:t>Principles of Drug Discovery - University of Ulm 2017</a:t>
            </a:r>
            <a:endParaRPr lang="en-US"/>
          </a:p>
        </p:txBody>
      </p:sp>
      <p:sp>
        <p:nvSpPr>
          <p:cNvPr id="6" name="Slide Number Placeholder 5"/>
          <p:cNvSpPr>
            <a:spLocks noGrp="1"/>
          </p:cNvSpPr>
          <p:nvPr>
            <p:ph type="sldNum" sz="quarter" idx="12"/>
          </p:nvPr>
        </p:nvSpPr>
        <p:spPr/>
        <p:txBody>
          <a:bodyPr/>
          <a:lstStyle/>
          <a:p>
            <a:fld id="{BADB8957-87FF-D546-AEBE-02511A1FE624}" type="slidenum">
              <a:rPr lang="en-US" smtClean="0"/>
              <a:t>5</a:t>
            </a:fld>
            <a:endParaRPr lang="en-US"/>
          </a:p>
        </p:txBody>
      </p:sp>
      <p:sp>
        <p:nvSpPr>
          <p:cNvPr id="7" name="TextBox 6"/>
          <p:cNvSpPr txBox="1"/>
          <p:nvPr/>
        </p:nvSpPr>
        <p:spPr>
          <a:xfrm>
            <a:off x="8478983" y="4256116"/>
            <a:ext cx="3541222" cy="923330"/>
          </a:xfrm>
          <a:prstGeom prst="rect">
            <a:avLst/>
          </a:prstGeom>
          <a:noFill/>
        </p:spPr>
        <p:txBody>
          <a:bodyPr wrap="square" rtlCol="0">
            <a:spAutoFit/>
          </a:bodyPr>
          <a:lstStyle/>
          <a:p>
            <a:r>
              <a:rPr lang="en-US" dirty="0" smtClean="0"/>
              <a:t>A pharmacophore (ph4) model is the result of a structure-activity-relationship (SAR) analysis</a:t>
            </a:r>
            <a:endParaRPr lang="en-US" dirty="0"/>
          </a:p>
        </p:txBody>
      </p:sp>
    </p:spTree>
    <p:extLst>
      <p:ext uri="{BB962C8B-B14F-4D97-AF65-F5344CB8AC3E}">
        <p14:creationId xmlns:p14="http://schemas.microsoft.com/office/powerpoint/2010/main" val="17687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02745" y="390404"/>
            <a:ext cx="2844800" cy="2108200"/>
          </a:xfrm>
          <a:prstGeom prst="rect">
            <a:avLst/>
          </a:prstGeom>
        </p:spPr>
      </p:pic>
      <p:pic>
        <p:nvPicPr>
          <p:cNvPr id="5" name="Picture 4"/>
          <p:cNvPicPr>
            <a:picLocks noChangeAspect="1"/>
          </p:cNvPicPr>
          <p:nvPr/>
        </p:nvPicPr>
        <p:blipFill>
          <a:blip r:embed="rId3"/>
          <a:stretch>
            <a:fillRect/>
          </a:stretch>
        </p:blipFill>
        <p:spPr>
          <a:xfrm>
            <a:off x="8675467" y="3965856"/>
            <a:ext cx="2781300" cy="2120900"/>
          </a:xfrm>
          <a:prstGeom prst="rect">
            <a:avLst/>
          </a:prstGeom>
        </p:spPr>
      </p:pic>
      <p:pic>
        <p:nvPicPr>
          <p:cNvPr id="6" name="Picture 5"/>
          <p:cNvPicPr>
            <a:picLocks noChangeAspect="1"/>
          </p:cNvPicPr>
          <p:nvPr/>
        </p:nvPicPr>
        <p:blipFill>
          <a:blip r:embed="rId4"/>
          <a:stretch>
            <a:fillRect/>
          </a:stretch>
        </p:blipFill>
        <p:spPr>
          <a:xfrm>
            <a:off x="804682" y="3789984"/>
            <a:ext cx="2781300" cy="2171700"/>
          </a:xfrm>
          <a:prstGeom prst="rect">
            <a:avLst/>
          </a:prstGeom>
        </p:spPr>
      </p:pic>
      <p:pic>
        <p:nvPicPr>
          <p:cNvPr id="7" name="Picture 6"/>
          <p:cNvPicPr>
            <a:picLocks noChangeAspect="1"/>
          </p:cNvPicPr>
          <p:nvPr/>
        </p:nvPicPr>
        <p:blipFill>
          <a:blip r:embed="rId5"/>
          <a:stretch>
            <a:fillRect/>
          </a:stretch>
        </p:blipFill>
        <p:spPr>
          <a:xfrm>
            <a:off x="8397674" y="493452"/>
            <a:ext cx="2781300" cy="2120900"/>
          </a:xfrm>
          <a:prstGeom prst="rect">
            <a:avLst/>
          </a:prstGeom>
        </p:spPr>
      </p:pic>
      <p:sp>
        <p:nvSpPr>
          <p:cNvPr id="8" name="TextBox 7"/>
          <p:cNvSpPr txBox="1"/>
          <p:nvPr/>
        </p:nvSpPr>
        <p:spPr>
          <a:xfrm>
            <a:off x="4464150" y="5102963"/>
            <a:ext cx="3669175" cy="1200329"/>
          </a:xfrm>
          <a:prstGeom prst="rect">
            <a:avLst/>
          </a:prstGeom>
          <a:noFill/>
        </p:spPr>
        <p:txBody>
          <a:bodyPr wrap="square" rtlCol="0">
            <a:spAutoFit/>
          </a:bodyPr>
          <a:lstStyle/>
          <a:p>
            <a:r>
              <a:rPr lang="en-US" dirty="0" smtClean="0"/>
              <a:t>Modification of pharmacophore points to chemical groups with different properties usually leads to </a:t>
            </a:r>
            <a:r>
              <a:rPr lang="en-US" smtClean="0"/>
              <a:t>an affinity drop.</a:t>
            </a:r>
            <a:endParaRPr lang="en-US"/>
          </a:p>
        </p:txBody>
      </p:sp>
      <p:sp>
        <p:nvSpPr>
          <p:cNvPr id="9" name="TextBox 8"/>
          <p:cNvSpPr txBox="1"/>
          <p:nvPr/>
        </p:nvSpPr>
        <p:spPr>
          <a:xfrm>
            <a:off x="2299383" y="1956122"/>
            <a:ext cx="1996754" cy="1200329"/>
          </a:xfrm>
          <a:prstGeom prst="rect">
            <a:avLst/>
          </a:prstGeom>
          <a:noFill/>
        </p:spPr>
        <p:txBody>
          <a:bodyPr wrap="square" rtlCol="0">
            <a:spAutoFit/>
          </a:bodyPr>
          <a:lstStyle/>
          <a:p>
            <a:r>
              <a:rPr lang="en-US" smtClean="0"/>
              <a:t>Linker modification</a:t>
            </a:r>
            <a:r>
              <a:rPr lang="en-US" dirty="0" smtClean="0"/>
              <a:t>:</a:t>
            </a:r>
          </a:p>
          <a:p>
            <a:r>
              <a:rPr lang="en-US" dirty="0"/>
              <a:t>n</a:t>
            </a:r>
            <a:r>
              <a:rPr lang="en-US" dirty="0" smtClean="0"/>
              <a:t>eutral if ph4 is unchanged</a:t>
            </a:r>
            <a:endParaRPr lang="en-US" dirty="0"/>
          </a:p>
        </p:txBody>
      </p:sp>
      <p:sp>
        <p:nvSpPr>
          <p:cNvPr id="10" name="TextBox 9"/>
          <p:cNvSpPr txBox="1"/>
          <p:nvPr/>
        </p:nvSpPr>
        <p:spPr>
          <a:xfrm>
            <a:off x="1532560" y="5394888"/>
            <a:ext cx="1996754" cy="923330"/>
          </a:xfrm>
          <a:prstGeom prst="rect">
            <a:avLst/>
          </a:prstGeom>
          <a:noFill/>
        </p:spPr>
        <p:txBody>
          <a:bodyPr wrap="square" rtlCol="0">
            <a:spAutoFit/>
          </a:bodyPr>
          <a:lstStyle/>
          <a:p>
            <a:r>
              <a:rPr lang="en-US" dirty="0" smtClean="0"/>
              <a:t>Change of donor/acceptor positions</a:t>
            </a:r>
            <a:endParaRPr lang="en-US" dirty="0"/>
          </a:p>
        </p:txBody>
      </p:sp>
      <p:sp>
        <p:nvSpPr>
          <p:cNvPr id="11" name="TextBox 10"/>
          <p:cNvSpPr txBox="1"/>
          <p:nvPr/>
        </p:nvSpPr>
        <p:spPr>
          <a:xfrm>
            <a:off x="9460013" y="1968021"/>
            <a:ext cx="1996754" cy="646331"/>
          </a:xfrm>
          <a:prstGeom prst="rect">
            <a:avLst/>
          </a:prstGeom>
          <a:noFill/>
        </p:spPr>
        <p:txBody>
          <a:bodyPr wrap="square" rtlCol="0">
            <a:spAutoFit/>
          </a:bodyPr>
          <a:lstStyle/>
          <a:p>
            <a:r>
              <a:rPr lang="en-US" dirty="0" smtClean="0"/>
              <a:t>Change non-polar to polar group</a:t>
            </a:r>
            <a:endParaRPr lang="en-US" dirty="0"/>
          </a:p>
        </p:txBody>
      </p:sp>
      <p:sp>
        <p:nvSpPr>
          <p:cNvPr id="12" name="TextBox 11"/>
          <p:cNvSpPr txBox="1"/>
          <p:nvPr/>
        </p:nvSpPr>
        <p:spPr>
          <a:xfrm>
            <a:off x="9460013" y="5476472"/>
            <a:ext cx="1996754" cy="923330"/>
          </a:xfrm>
          <a:prstGeom prst="rect">
            <a:avLst/>
          </a:prstGeom>
          <a:noFill/>
        </p:spPr>
        <p:txBody>
          <a:bodyPr wrap="square" rtlCol="0">
            <a:spAutoFit/>
          </a:bodyPr>
          <a:lstStyle/>
          <a:p>
            <a:r>
              <a:rPr lang="en-US" dirty="0" smtClean="0"/>
              <a:t>Modification </a:t>
            </a:r>
            <a:r>
              <a:rPr lang="en-US" smtClean="0"/>
              <a:t>in region which is not part of the ph4.</a:t>
            </a:r>
            <a:endParaRPr lang="en-US" dirty="0"/>
          </a:p>
        </p:txBody>
      </p:sp>
      <p:sp>
        <p:nvSpPr>
          <p:cNvPr id="13" name="Down Arrow 12"/>
          <p:cNvSpPr/>
          <p:nvPr/>
        </p:nvSpPr>
        <p:spPr>
          <a:xfrm>
            <a:off x="170244" y="4088921"/>
            <a:ext cx="431640" cy="111055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p:cNvSpPr/>
          <p:nvPr/>
        </p:nvSpPr>
        <p:spPr>
          <a:xfrm>
            <a:off x="11355602" y="776334"/>
            <a:ext cx="431640" cy="111055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6"/>
          <a:stretch>
            <a:fillRect/>
          </a:stretch>
        </p:blipFill>
        <p:spPr>
          <a:xfrm>
            <a:off x="4809884" y="201310"/>
            <a:ext cx="2768600" cy="2260600"/>
          </a:xfrm>
          <a:prstGeom prst="rect">
            <a:avLst/>
          </a:prstGeom>
        </p:spPr>
      </p:pic>
      <p:sp>
        <p:nvSpPr>
          <p:cNvPr id="16" name="TextBox 15"/>
          <p:cNvSpPr txBox="1"/>
          <p:nvPr/>
        </p:nvSpPr>
        <p:spPr>
          <a:xfrm>
            <a:off x="5581730" y="1710202"/>
            <a:ext cx="1996754" cy="646331"/>
          </a:xfrm>
          <a:prstGeom prst="rect">
            <a:avLst/>
          </a:prstGeom>
          <a:noFill/>
        </p:spPr>
        <p:txBody>
          <a:bodyPr wrap="square" rtlCol="0">
            <a:spAutoFit/>
          </a:bodyPr>
          <a:lstStyle/>
          <a:p>
            <a:r>
              <a:rPr lang="en-US" dirty="0" smtClean="0"/>
              <a:t>Change of acceptor </a:t>
            </a:r>
            <a:r>
              <a:rPr lang="en-US" smtClean="0"/>
              <a:t>to donor</a:t>
            </a:r>
            <a:endParaRPr lang="en-US" dirty="0"/>
          </a:p>
        </p:txBody>
      </p:sp>
      <p:sp>
        <p:nvSpPr>
          <p:cNvPr id="17" name="Down Arrow 16"/>
          <p:cNvSpPr/>
          <p:nvPr/>
        </p:nvSpPr>
        <p:spPr>
          <a:xfrm>
            <a:off x="7449831" y="811861"/>
            <a:ext cx="431640" cy="111055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7"/>
          <a:stretch>
            <a:fillRect/>
          </a:stretch>
        </p:blipFill>
        <p:spPr>
          <a:xfrm>
            <a:off x="4740074" y="2905406"/>
            <a:ext cx="2781300" cy="2120900"/>
          </a:xfrm>
          <a:prstGeom prst="rect">
            <a:avLst/>
          </a:prstGeom>
        </p:spPr>
      </p:pic>
      <p:sp>
        <p:nvSpPr>
          <p:cNvPr id="19" name="Oval 18"/>
          <p:cNvSpPr/>
          <p:nvPr/>
        </p:nvSpPr>
        <p:spPr>
          <a:xfrm>
            <a:off x="354153" y="991966"/>
            <a:ext cx="688752" cy="64561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9721741" y="3832305"/>
            <a:ext cx="688752" cy="64561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ate Placeholder 20"/>
          <p:cNvSpPr>
            <a:spLocks noGrp="1"/>
          </p:cNvSpPr>
          <p:nvPr>
            <p:ph type="dt" sz="half" idx="10"/>
          </p:nvPr>
        </p:nvSpPr>
        <p:spPr/>
        <p:txBody>
          <a:bodyPr/>
          <a:lstStyle/>
          <a:p>
            <a:r>
              <a:rPr lang="de-DE" smtClean="0"/>
              <a:t>Daniel Seeliger</a:t>
            </a:r>
            <a:endParaRPr lang="en-US"/>
          </a:p>
        </p:txBody>
      </p:sp>
      <p:sp>
        <p:nvSpPr>
          <p:cNvPr id="22" name="Footer Placeholder 21"/>
          <p:cNvSpPr>
            <a:spLocks noGrp="1"/>
          </p:cNvSpPr>
          <p:nvPr>
            <p:ph type="ftr" sz="quarter" idx="11"/>
          </p:nvPr>
        </p:nvSpPr>
        <p:spPr/>
        <p:txBody>
          <a:bodyPr/>
          <a:lstStyle/>
          <a:p>
            <a:r>
              <a:rPr lang="en-US" smtClean="0"/>
              <a:t>Principles of Drug Discovery - University of Ulm 2017</a:t>
            </a:r>
            <a:endParaRPr lang="en-US"/>
          </a:p>
        </p:txBody>
      </p:sp>
      <p:sp>
        <p:nvSpPr>
          <p:cNvPr id="23" name="Slide Number Placeholder 22"/>
          <p:cNvSpPr>
            <a:spLocks noGrp="1"/>
          </p:cNvSpPr>
          <p:nvPr>
            <p:ph type="sldNum" sz="quarter" idx="12"/>
          </p:nvPr>
        </p:nvSpPr>
        <p:spPr/>
        <p:txBody>
          <a:bodyPr/>
          <a:lstStyle/>
          <a:p>
            <a:fld id="{BADB8957-87FF-D546-AEBE-02511A1FE624}" type="slidenum">
              <a:rPr lang="en-US" smtClean="0"/>
              <a:t>6</a:t>
            </a:fld>
            <a:endParaRPr lang="en-US"/>
          </a:p>
        </p:txBody>
      </p:sp>
    </p:spTree>
    <p:extLst>
      <p:ext uri="{BB962C8B-B14F-4D97-AF65-F5344CB8AC3E}">
        <p14:creationId xmlns:p14="http://schemas.microsoft.com/office/powerpoint/2010/main" val="529894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animBg="1"/>
      <p:bldP spid="14" grpId="0" animBg="1"/>
      <p:bldP spid="16" grpId="0"/>
      <p:bldP spid="17" grpId="0" animBg="1"/>
      <p:bldP spid="19" grpId="0" animBg="1"/>
      <p:bldP spid="2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705143" y="636672"/>
            <a:ext cx="1803400" cy="723900"/>
          </a:xfrm>
          <a:prstGeom prst="rect">
            <a:avLst/>
          </a:prstGeom>
        </p:spPr>
      </p:pic>
      <p:sp>
        <p:nvSpPr>
          <p:cNvPr id="4" name="TextBox 3"/>
          <p:cNvSpPr txBox="1"/>
          <p:nvPr/>
        </p:nvSpPr>
        <p:spPr>
          <a:xfrm>
            <a:off x="1705143" y="1564106"/>
            <a:ext cx="1156086" cy="369332"/>
          </a:xfrm>
          <a:prstGeom prst="rect">
            <a:avLst/>
          </a:prstGeom>
          <a:noFill/>
        </p:spPr>
        <p:txBody>
          <a:bodyPr wrap="none" rtlCol="0">
            <a:spAutoFit/>
          </a:bodyPr>
          <a:lstStyle/>
          <a:p>
            <a:r>
              <a:rPr lang="en-US" dirty="0" smtClean="0"/>
              <a:t>Dopamine</a:t>
            </a:r>
            <a:endParaRPr lang="en-US" dirty="0"/>
          </a:p>
        </p:txBody>
      </p:sp>
      <p:pic>
        <p:nvPicPr>
          <p:cNvPr id="5" name="Picture 4"/>
          <p:cNvPicPr>
            <a:picLocks noChangeAspect="1"/>
          </p:cNvPicPr>
          <p:nvPr/>
        </p:nvPicPr>
        <p:blipFill>
          <a:blip r:embed="rId3"/>
          <a:stretch>
            <a:fillRect/>
          </a:stretch>
        </p:blipFill>
        <p:spPr>
          <a:xfrm>
            <a:off x="6776889" y="794083"/>
            <a:ext cx="4790059" cy="4728411"/>
          </a:xfrm>
          <a:prstGeom prst="rect">
            <a:avLst/>
          </a:prstGeom>
        </p:spPr>
      </p:pic>
      <p:sp>
        <p:nvSpPr>
          <p:cNvPr id="6" name="TextBox 5"/>
          <p:cNvSpPr txBox="1"/>
          <p:nvPr/>
        </p:nvSpPr>
        <p:spPr>
          <a:xfrm>
            <a:off x="8250287" y="5662953"/>
            <a:ext cx="1843262" cy="369332"/>
          </a:xfrm>
          <a:prstGeom prst="rect">
            <a:avLst/>
          </a:prstGeom>
          <a:noFill/>
        </p:spPr>
        <p:txBody>
          <a:bodyPr wrap="none" rtlCol="0">
            <a:spAutoFit/>
          </a:bodyPr>
          <a:lstStyle/>
          <a:p>
            <a:r>
              <a:rPr lang="en-US" dirty="0" smtClean="0"/>
              <a:t>Chemical synapse</a:t>
            </a:r>
            <a:endParaRPr lang="en-US" dirty="0"/>
          </a:p>
        </p:txBody>
      </p:sp>
      <p:sp>
        <p:nvSpPr>
          <p:cNvPr id="7" name="TextBox 6"/>
          <p:cNvSpPr txBox="1"/>
          <p:nvPr/>
        </p:nvSpPr>
        <p:spPr>
          <a:xfrm>
            <a:off x="594779" y="2228535"/>
            <a:ext cx="5541326" cy="1754326"/>
          </a:xfrm>
          <a:prstGeom prst="rect">
            <a:avLst/>
          </a:prstGeom>
          <a:noFill/>
        </p:spPr>
        <p:txBody>
          <a:bodyPr wrap="square" rtlCol="0">
            <a:spAutoFit/>
          </a:bodyPr>
          <a:lstStyle/>
          <a:p>
            <a:r>
              <a:rPr lang="en-US" dirty="0" smtClean="0"/>
              <a:t>Dopamine is a neurotransmitter which is important for brain function. There are specific receptors (D1-D5) which recognize dopamine, a specialized transporter (DAT) which is responsible for dopamine re-uptake as well as specialized enzymes for dopamine production and degradation.</a:t>
            </a:r>
            <a:endParaRPr lang="en-US" dirty="0"/>
          </a:p>
        </p:txBody>
      </p:sp>
      <p:sp>
        <p:nvSpPr>
          <p:cNvPr id="9" name="TextBox 8"/>
          <p:cNvSpPr txBox="1"/>
          <p:nvPr/>
        </p:nvSpPr>
        <p:spPr>
          <a:xfrm>
            <a:off x="587260" y="4277958"/>
            <a:ext cx="5548845" cy="1754326"/>
          </a:xfrm>
          <a:prstGeom prst="rect">
            <a:avLst/>
          </a:prstGeom>
          <a:noFill/>
        </p:spPr>
        <p:txBody>
          <a:bodyPr wrap="square" rtlCol="0">
            <a:spAutoFit/>
          </a:bodyPr>
          <a:lstStyle/>
          <a:p>
            <a:pPr marL="285750" indent="-285750">
              <a:buFont typeface="Arial" charset="0"/>
              <a:buChar char="•"/>
            </a:pPr>
            <a:r>
              <a:rPr lang="en-US" dirty="0" smtClean="0"/>
              <a:t>Dysregulation of the dopamine system can lead to severe moving disorders (Parkinson, lack of dopamine) or, in the case of hyper-activity, to mood elevation up to psychotic symptoms (Schizophrenia).</a:t>
            </a:r>
          </a:p>
          <a:p>
            <a:pPr marL="285750" indent="-285750">
              <a:buFont typeface="Arial" charset="0"/>
              <a:buChar char="•"/>
            </a:pPr>
            <a:r>
              <a:rPr lang="en-US" dirty="0" smtClean="0"/>
              <a:t>The dopamine system has therefore been an extensive field of research.</a:t>
            </a:r>
            <a:endParaRPr lang="en-US" dirty="0"/>
          </a:p>
        </p:txBody>
      </p:sp>
      <p:sp>
        <p:nvSpPr>
          <p:cNvPr id="10" name="Date Placeholder 9"/>
          <p:cNvSpPr>
            <a:spLocks noGrp="1"/>
          </p:cNvSpPr>
          <p:nvPr>
            <p:ph type="dt" sz="half" idx="10"/>
          </p:nvPr>
        </p:nvSpPr>
        <p:spPr/>
        <p:txBody>
          <a:bodyPr/>
          <a:lstStyle/>
          <a:p>
            <a:r>
              <a:rPr lang="de-DE" smtClean="0"/>
              <a:t>Daniel Seeliger</a:t>
            </a:r>
            <a:endParaRPr lang="en-US"/>
          </a:p>
        </p:txBody>
      </p:sp>
      <p:sp>
        <p:nvSpPr>
          <p:cNvPr id="11" name="Footer Placeholder 10"/>
          <p:cNvSpPr>
            <a:spLocks noGrp="1"/>
          </p:cNvSpPr>
          <p:nvPr>
            <p:ph type="ftr" sz="quarter" idx="11"/>
          </p:nvPr>
        </p:nvSpPr>
        <p:spPr/>
        <p:txBody>
          <a:bodyPr/>
          <a:lstStyle/>
          <a:p>
            <a:r>
              <a:rPr lang="en-US" smtClean="0"/>
              <a:t>Principles of Drug Discovery - University of Ulm 2017</a:t>
            </a:r>
            <a:endParaRPr lang="en-US"/>
          </a:p>
        </p:txBody>
      </p:sp>
      <p:sp>
        <p:nvSpPr>
          <p:cNvPr id="12" name="Slide Number Placeholder 11"/>
          <p:cNvSpPr>
            <a:spLocks noGrp="1"/>
          </p:cNvSpPr>
          <p:nvPr>
            <p:ph type="sldNum" sz="quarter" idx="12"/>
          </p:nvPr>
        </p:nvSpPr>
        <p:spPr/>
        <p:txBody>
          <a:bodyPr/>
          <a:lstStyle/>
          <a:p>
            <a:fld id="{BADB8957-87FF-D546-AEBE-02511A1FE624}" type="slidenum">
              <a:rPr lang="en-US" smtClean="0"/>
              <a:t>7</a:t>
            </a:fld>
            <a:endParaRPr lang="en-US"/>
          </a:p>
        </p:txBody>
      </p:sp>
    </p:spTree>
    <p:extLst>
      <p:ext uri="{BB962C8B-B14F-4D97-AF65-F5344CB8AC3E}">
        <p14:creationId xmlns:p14="http://schemas.microsoft.com/office/powerpoint/2010/main" val="1642824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548550" y="978115"/>
            <a:ext cx="1803400" cy="723900"/>
          </a:xfrm>
          <a:prstGeom prst="rect">
            <a:avLst/>
          </a:prstGeom>
        </p:spPr>
      </p:pic>
      <p:sp>
        <p:nvSpPr>
          <p:cNvPr id="3" name="TextBox 2"/>
          <p:cNvSpPr txBox="1"/>
          <p:nvPr/>
        </p:nvSpPr>
        <p:spPr>
          <a:xfrm>
            <a:off x="5548550" y="1905549"/>
            <a:ext cx="1156086" cy="369332"/>
          </a:xfrm>
          <a:prstGeom prst="rect">
            <a:avLst/>
          </a:prstGeom>
          <a:noFill/>
        </p:spPr>
        <p:txBody>
          <a:bodyPr wrap="none" rtlCol="0">
            <a:spAutoFit/>
          </a:bodyPr>
          <a:lstStyle/>
          <a:p>
            <a:r>
              <a:rPr lang="en-US" dirty="0" smtClean="0"/>
              <a:t>Dopamine</a:t>
            </a:r>
            <a:endParaRPr lang="en-US" dirty="0"/>
          </a:p>
        </p:txBody>
      </p:sp>
      <p:pic>
        <p:nvPicPr>
          <p:cNvPr id="4" name="Picture 3"/>
          <p:cNvPicPr>
            <a:picLocks noChangeAspect="1"/>
          </p:cNvPicPr>
          <p:nvPr/>
        </p:nvPicPr>
        <p:blipFill>
          <a:blip r:embed="rId3"/>
          <a:stretch>
            <a:fillRect/>
          </a:stretch>
        </p:blipFill>
        <p:spPr>
          <a:xfrm>
            <a:off x="1174692" y="1237297"/>
            <a:ext cx="1422400" cy="660400"/>
          </a:xfrm>
          <a:prstGeom prst="rect">
            <a:avLst/>
          </a:prstGeom>
        </p:spPr>
      </p:pic>
      <p:sp>
        <p:nvSpPr>
          <p:cNvPr id="5" name="TextBox 4"/>
          <p:cNvSpPr txBox="1"/>
          <p:nvPr/>
        </p:nvSpPr>
        <p:spPr>
          <a:xfrm>
            <a:off x="794132" y="2037045"/>
            <a:ext cx="1866345" cy="646331"/>
          </a:xfrm>
          <a:prstGeom prst="rect">
            <a:avLst/>
          </a:prstGeom>
          <a:noFill/>
        </p:spPr>
        <p:txBody>
          <a:bodyPr wrap="none" rtlCol="0">
            <a:spAutoFit/>
          </a:bodyPr>
          <a:lstStyle/>
          <a:p>
            <a:r>
              <a:rPr lang="en-US" dirty="0" err="1" smtClean="0"/>
              <a:t>Phenylethylamine</a:t>
            </a:r>
            <a:endParaRPr lang="en-US" dirty="0" smtClean="0"/>
          </a:p>
          <a:p>
            <a:r>
              <a:rPr lang="en-US" dirty="0" smtClean="0"/>
              <a:t>(chocolate)</a:t>
            </a:r>
            <a:endParaRPr lang="en-US" dirty="0"/>
          </a:p>
        </p:txBody>
      </p:sp>
      <p:sp>
        <p:nvSpPr>
          <p:cNvPr id="6" name="Down Arrow 5"/>
          <p:cNvSpPr/>
          <p:nvPr/>
        </p:nvSpPr>
        <p:spPr>
          <a:xfrm>
            <a:off x="5948934" y="2422907"/>
            <a:ext cx="288758" cy="505326"/>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5888" y="2142993"/>
            <a:ext cx="4533516" cy="3626813"/>
          </a:xfrm>
          <a:prstGeom prst="rect">
            <a:avLst/>
          </a:prstGeom>
        </p:spPr>
      </p:pic>
      <p:sp>
        <p:nvSpPr>
          <p:cNvPr id="12" name="TextBox 11"/>
          <p:cNvSpPr txBox="1"/>
          <p:nvPr/>
        </p:nvSpPr>
        <p:spPr>
          <a:xfrm>
            <a:off x="5413095" y="4948436"/>
            <a:ext cx="1686616" cy="369332"/>
          </a:xfrm>
          <a:prstGeom prst="rect">
            <a:avLst/>
          </a:prstGeom>
          <a:noFill/>
        </p:spPr>
        <p:txBody>
          <a:bodyPr wrap="none" rtlCol="0">
            <a:spAutoFit/>
          </a:bodyPr>
          <a:lstStyle/>
          <a:p>
            <a:r>
              <a:rPr lang="en-US" smtClean="0"/>
              <a:t>Pharmacophore</a:t>
            </a:r>
            <a:endParaRPr lang="en-US"/>
          </a:p>
        </p:txBody>
      </p:sp>
      <p:sp>
        <p:nvSpPr>
          <p:cNvPr id="14" name="TextBox 13"/>
          <p:cNvSpPr txBox="1"/>
          <p:nvPr/>
        </p:nvSpPr>
        <p:spPr>
          <a:xfrm>
            <a:off x="461569" y="4521611"/>
            <a:ext cx="2625655" cy="369332"/>
          </a:xfrm>
          <a:prstGeom prst="rect">
            <a:avLst/>
          </a:prstGeom>
          <a:noFill/>
        </p:spPr>
        <p:txBody>
          <a:bodyPr wrap="none" rtlCol="0">
            <a:spAutoFit/>
          </a:bodyPr>
          <a:lstStyle/>
          <a:p>
            <a:r>
              <a:rPr lang="en-US" dirty="0" smtClean="0"/>
              <a:t>Mescaline (peyote cactus)</a:t>
            </a:r>
            <a:endParaRPr lang="en-US" dirty="0"/>
          </a:p>
        </p:txBody>
      </p:sp>
      <p:pic>
        <p:nvPicPr>
          <p:cNvPr id="17" name="Picture 16"/>
          <p:cNvPicPr>
            <a:picLocks noChangeAspect="1"/>
          </p:cNvPicPr>
          <p:nvPr/>
        </p:nvPicPr>
        <p:blipFill>
          <a:blip r:embed="rId5"/>
          <a:stretch>
            <a:fillRect/>
          </a:stretch>
        </p:blipFill>
        <p:spPr>
          <a:xfrm>
            <a:off x="9441923" y="917591"/>
            <a:ext cx="1422400" cy="660400"/>
          </a:xfrm>
          <a:prstGeom prst="rect">
            <a:avLst/>
          </a:prstGeom>
        </p:spPr>
      </p:pic>
      <p:sp>
        <p:nvSpPr>
          <p:cNvPr id="18" name="TextBox 17"/>
          <p:cNvSpPr txBox="1"/>
          <p:nvPr/>
        </p:nvSpPr>
        <p:spPr>
          <a:xfrm>
            <a:off x="8776464" y="1667713"/>
            <a:ext cx="2946063" cy="646331"/>
          </a:xfrm>
          <a:prstGeom prst="rect">
            <a:avLst/>
          </a:prstGeom>
          <a:noFill/>
        </p:spPr>
        <p:txBody>
          <a:bodyPr wrap="none" rtlCol="0">
            <a:spAutoFit/>
          </a:bodyPr>
          <a:lstStyle/>
          <a:p>
            <a:r>
              <a:rPr lang="en-US" dirty="0" smtClean="0"/>
              <a:t>Amphetamine</a:t>
            </a:r>
          </a:p>
          <a:p>
            <a:r>
              <a:rPr lang="en-US" dirty="0" smtClean="0"/>
              <a:t>(Treatment of ADHS, Obesity)</a:t>
            </a:r>
            <a:endParaRPr lang="en-US" dirty="0"/>
          </a:p>
        </p:txBody>
      </p:sp>
      <p:pic>
        <p:nvPicPr>
          <p:cNvPr id="19" name="Picture 18"/>
          <p:cNvPicPr>
            <a:picLocks noChangeAspect="1"/>
          </p:cNvPicPr>
          <p:nvPr/>
        </p:nvPicPr>
        <p:blipFill>
          <a:blip r:embed="rId6"/>
          <a:stretch>
            <a:fillRect/>
          </a:stretch>
        </p:blipFill>
        <p:spPr>
          <a:xfrm>
            <a:off x="9143808" y="2151313"/>
            <a:ext cx="1752600" cy="977900"/>
          </a:xfrm>
          <a:prstGeom prst="rect">
            <a:avLst/>
          </a:prstGeom>
        </p:spPr>
      </p:pic>
      <p:sp>
        <p:nvSpPr>
          <p:cNvPr id="20" name="TextBox 19"/>
          <p:cNvSpPr txBox="1"/>
          <p:nvPr/>
        </p:nvSpPr>
        <p:spPr>
          <a:xfrm>
            <a:off x="8855050" y="3187012"/>
            <a:ext cx="3042243" cy="646331"/>
          </a:xfrm>
          <a:prstGeom prst="rect">
            <a:avLst/>
          </a:prstGeom>
          <a:noFill/>
        </p:spPr>
        <p:txBody>
          <a:bodyPr wrap="none" rtlCol="0">
            <a:spAutoFit/>
          </a:bodyPr>
          <a:lstStyle/>
          <a:p>
            <a:r>
              <a:rPr lang="en-US" dirty="0" smtClean="0"/>
              <a:t>Methamphetamine</a:t>
            </a:r>
          </a:p>
          <a:p>
            <a:r>
              <a:rPr lang="en-US" dirty="0" smtClean="0"/>
              <a:t>(</a:t>
            </a:r>
            <a:r>
              <a:rPr lang="en-US" dirty="0" err="1" smtClean="0"/>
              <a:t>Pervitin</a:t>
            </a:r>
            <a:r>
              <a:rPr lang="en-US" dirty="0" smtClean="0"/>
              <a:t>, Speed, Crystal Meth)</a:t>
            </a:r>
            <a:endParaRPr lang="en-US" dirty="0"/>
          </a:p>
        </p:txBody>
      </p:sp>
      <p:pic>
        <p:nvPicPr>
          <p:cNvPr id="21" name="Picture 20"/>
          <p:cNvPicPr>
            <a:picLocks noChangeAspect="1"/>
          </p:cNvPicPr>
          <p:nvPr/>
        </p:nvPicPr>
        <p:blipFill>
          <a:blip r:embed="rId7"/>
          <a:stretch>
            <a:fillRect/>
          </a:stretch>
        </p:blipFill>
        <p:spPr>
          <a:xfrm>
            <a:off x="9143808" y="5061443"/>
            <a:ext cx="1803400" cy="812800"/>
          </a:xfrm>
          <a:prstGeom prst="rect">
            <a:avLst/>
          </a:prstGeom>
        </p:spPr>
      </p:pic>
      <p:sp>
        <p:nvSpPr>
          <p:cNvPr id="22" name="TextBox 21"/>
          <p:cNvSpPr txBox="1"/>
          <p:nvPr/>
        </p:nvSpPr>
        <p:spPr>
          <a:xfrm>
            <a:off x="9555480" y="5841408"/>
            <a:ext cx="853439" cy="369332"/>
          </a:xfrm>
          <a:prstGeom prst="rect">
            <a:avLst/>
          </a:prstGeom>
          <a:noFill/>
        </p:spPr>
        <p:txBody>
          <a:bodyPr wrap="none" rtlCol="0">
            <a:spAutoFit/>
          </a:bodyPr>
          <a:lstStyle/>
          <a:p>
            <a:r>
              <a:rPr lang="en-US" dirty="0" smtClean="0"/>
              <a:t>Ecstasy</a:t>
            </a:r>
            <a:endParaRPr lang="en-US" dirty="0"/>
          </a:p>
        </p:txBody>
      </p:sp>
      <p:sp>
        <p:nvSpPr>
          <p:cNvPr id="23" name="TextBox 22"/>
          <p:cNvSpPr txBox="1"/>
          <p:nvPr/>
        </p:nvSpPr>
        <p:spPr>
          <a:xfrm>
            <a:off x="726196" y="225930"/>
            <a:ext cx="2635658" cy="461665"/>
          </a:xfrm>
          <a:prstGeom prst="rect">
            <a:avLst/>
          </a:prstGeom>
          <a:noFill/>
        </p:spPr>
        <p:txBody>
          <a:bodyPr wrap="none" rtlCol="0">
            <a:spAutoFit/>
          </a:bodyPr>
          <a:lstStyle/>
          <a:p>
            <a:r>
              <a:rPr lang="en-US" sz="2400" dirty="0" smtClean="0"/>
              <a:t>Phenyl-</a:t>
            </a:r>
            <a:r>
              <a:rPr lang="en-US" sz="2400" dirty="0" err="1"/>
              <a:t>E</a:t>
            </a:r>
            <a:r>
              <a:rPr lang="en-US" sz="2400" dirty="0" err="1" smtClean="0"/>
              <a:t>thylamines</a:t>
            </a:r>
            <a:endParaRPr lang="en-US" sz="2400" dirty="0"/>
          </a:p>
        </p:txBody>
      </p:sp>
      <p:pic>
        <p:nvPicPr>
          <p:cNvPr id="24" name="Picture 23"/>
          <p:cNvPicPr>
            <a:picLocks noChangeAspect="1"/>
          </p:cNvPicPr>
          <p:nvPr/>
        </p:nvPicPr>
        <p:blipFill>
          <a:blip r:embed="rId8"/>
          <a:stretch>
            <a:fillRect/>
          </a:stretch>
        </p:blipFill>
        <p:spPr>
          <a:xfrm>
            <a:off x="958792" y="3340863"/>
            <a:ext cx="1854200" cy="1041400"/>
          </a:xfrm>
          <a:prstGeom prst="rect">
            <a:avLst/>
          </a:prstGeom>
        </p:spPr>
      </p:pic>
      <p:sp>
        <p:nvSpPr>
          <p:cNvPr id="25" name="Rectangle 24"/>
          <p:cNvSpPr/>
          <p:nvPr/>
        </p:nvSpPr>
        <p:spPr>
          <a:xfrm>
            <a:off x="264695" y="917591"/>
            <a:ext cx="3392905" cy="410054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705024" y="5243224"/>
            <a:ext cx="1761251" cy="369332"/>
          </a:xfrm>
          <a:prstGeom prst="rect">
            <a:avLst/>
          </a:prstGeom>
          <a:noFill/>
        </p:spPr>
        <p:txBody>
          <a:bodyPr wrap="none" rtlCol="0">
            <a:spAutoFit/>
          </a:bodyPr>
          <a:lstStyle/>
          <a:p>
            <a:r>
              <a:rPr lang="en-US" dirty="0" smtClean="0"/>
              <a:t>Natural products</a:t>
            </a:r>
            <a:endParaRPr lang="en-US" dirty="0"/>
          </a:p>
        </p:txBody>
      </p:sp>
      <p:sp>
        <p:nvSpPr>
          <p:cNvPr id="27" name="TextBox 26"/>
          <p:cNvSpPr txBox="1"/>
          <p:nvPr/>
        </p:nvSpPr>
        <p:spPr>
          <a:xfrm>
            <a:off x="9143808" y="6351344"/>
            <a:ext cx="1933478" cy="369332"/>
          </a:xfrm>
          <a:prstGeom prst="rect">
            <a:avLst/>
          </a:prstGeom>
          <a:noFill/>
        </p:spPr>
        <p:txBody>
          <a:bodyPr wrap="none" rtlCol="0">
            <a:spAutoFit/>
          </a:bodyPr>
          <a:lstStyle/>
          <a:p>
            <a:r>
              <a:rPr lang="en-US" dirty="0" smtClean="0"/>
              <a:t>Synthetic products</a:t>
            </a:r>
            <a:endParaRPr lang="en-US" dirty="0"/>
          </a:p>
        </p:txBody>
      </p:sp>
      <p:sp>
        <p:nvSpPr>
          <p:cNvPr id="29" name="Rectangle 28"/>
          <p:cNvSpPr/>
          <p:nvPr/>
        </p:nvSpPr>
        <p:spPr>
          <a:xfrm>
            <a:off x="8504388" y="645033"/>
            <a:ext cx="3392905" cy="570551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019217" y="5527804"/>
            <a:ext cx="4214752" cy="923330"/>
          </a:xfrm>
          <a:prstGeom prst="rect">
            <a:avLst/>
          </a:prstGeom>
          <a:noFill/>
          <a:ln w="31750">
            <a:solidFill>
              <a:srgbClr val="00B050"/>
            </a:solidFill>
          </a:ln>
        </p:spPr>
        <p:txBody>
          <a:bodyPr wrap="square" rtlCol="0">
            <a:spAutoFit/>
          </a:bodyPr>
          <a:lstStyle/>
          <a:p>
            <a:r>
              <a:rPr lang="en-US" dirty="0" smtClean="0"/>
              <a:t>These natural and </a:t>
            </a:r>
            <a:r>
              <a:rPr lang="en-US" smtClean="0"/>
              <a:t>synthetic dopamine analogs act as agonists on dopamine receptors.</a:t>
            </a:r>
            <a:endParaRPr lang="en-US"/>
          </a:p>
        </p:txBody>
      </p:sp>
      <p:sp>
        <p:nvSpPr>
          <p:cNvPr id="39" name="Date Placeholder 38"/>
          <p:cNvSpPr>
            <a:spLocks noGrp="1"/>
          </p:cNvSpPr>
          <p:nvPr>
            <p:ph type="dt" sz="half" idx="10"/>
          </p:nvPr>
        </p:nvSpPr>
        <p:spPr/>
        <p:txBody>
          <a:bodyPr/>
          <a:lstStyle/>
          <a:p>
            <a:r>
              <a:rPr lang="de-DE" smtClean="0"/>
              <a:t>Daniel Seeliger</a:t>
            </a:r>
            <a:endParaRPr lang="en-US"/>
          </a:p>
        </p:txBody>
      </p:sp>
      <p:sp>
        <p:nvSpPr>
          <p:cNvPr id="40" name="Footer Placeholder 39"/>
          <p:cNvSpPr>
            <a:spLocks noGrp="1"/>
          </p:cNvSpPr>
          <p:nvPr>
            <p:ph type="ftr" sz="quarter" idx="11"/>
          </p:nvPr>
        </p:nvSpPr>
        <p:spPr/>
        <p:txBody>
          <a:bodyPr/>
          <a:lstStyle/>
          <a:p>
            <a:r>
              <a:rPr lang="en-US" smtClean="0"/>
              <a:t>Principles of Drug Discovery - University of Ulm 2017</a:t>
            </a:r>
            <a:endParaRPr lang="en-US"/>
          </a:p>
        </p:txBody>
      </p:sp>
      <p:sp>
        <p:nvSpPr>
          <p:cNvPr id="41" name="Slide Number Placeholder 40"/>
          <p:cNvSpPr>
            <a:spLocks noGrp="1"/>
          </p:cNvSpPr>
          <p:nvPr>
            <p:ph type="sldNum" sz="quarter" idx="12"/>
          </p:nvPr>
        </p:nvSpPr>
        <p:spPr/>
        <p:txBody>
          <a:bodyPr/>
          <a:lstStyle/>
          <a:p>
            <a:fld id="{BADB8957-87FF-D546-AEBE-02511A1FE624}" type="slidenum">
              <a:rPr lang="en-US" smtClean="0"/>
              <a:t>8</a:t>
            </a:fld>
            <a:endParaRPr lang="en-US"/>
          </a:p>
        </p:txBody>
      </p:sp>
      <p:pic>
        <p:nvPicPr>
          <p:cNvPr id="7" name="Picture 6"/>
          <p:cNvPicPr>
            <a:picLocks noChangeAspect="1"/>
          </p:cNvPicPr>
          <p:nvPr/>
        </p:nvPicPr>
        <p:blipFill>
          <a:blip r:embed="rId9"/>
          <a:stretch>
            <a:fillRect/>
          </a:stretch>
        </p:blipFill>
        <p:spPr>
          <a:xfrm>
            <a:off x="9129481" y="3891142"/>
            <a:ext cx="2142718" cy="1163745"/>
          </a:xfrm>
          <a:prstGeom prst="rect">
            <a:avLst/>
          </a:prstGeom>
        </p:spPr>
      </p:pic>
    </p:spTree>
    <p:extLst>
      <p:ext uri="{BB962C8B-B14F-4D97-AF65-F5344CB8AC3E}">
        <p14:creationId xmlns:p14="http://schemas.microsoft.com/office/powerpoint/2010/main" val="1835045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P spid="18" grpId="0"/>
      <p:bldP spid="20" grpId="0"/>
      <p:bldP spid="22" grpId="0"/>
      <p:bldP spid="25" grpId="0" animBg="1"/>
      <p:bldP spid="26" grpId="0"/>
      <p:bldP spid="27" grpId="0"/>
      <p:bldP spid="29" grpId="0" animBg="1"/>
      <p:bldP spid="3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6196" y="225930"/>
            <a:ext cx="2635658" cy="461665"/>
          </a:xfrm>
          <a:prstGeom prst="rect">
            <a:avLst/>
          </a:prstGeom>
          <a:noFill/>
        </p:spPr>
        <p:txBody>
          <a:bodyPr wrap="none" rtlCol="0">
            <a:spAutoFit/>
          </a:bodyPr>
          <a:lstStyle/>
          <a:p>
            <a:r>
              <a:rPr lang="en-US" sz="2400" dirty="0" smtClean="0"/>
              <a:t>Phenyl-</a:t>
            </a:r>
            <a:r>
              <a:rPr lang="en-US" sz="2400" dirty="0" err="1"/>
              <a:t>E</a:t>
            </a:r>
            <a:r>
              <a:rPr lang="en-US" sz="2400" dirty="0" err="1" smtClean="0"/>
              <a:t>thylamines</a:t>
            </a:r>
            <a:endParaRPr lang="en-US" sz="2400" dirty="0"/>
          </a:p>
        </p:txBody>
      </p:sp>
      <p:pic>
        <p:nvPicPr>
          <p:cNvPr id="3" name="Picture 2"/>
          <p:cNvPicPr>
            <a:picLocks noChangeAspect="1"/>
          </p:cNvPicPr>
          <p:nvPr/>
        </p:nvPicPr>
        <p:blipFill>
          <a:blip r:embed="rId2"/>
          <a:stretch>
            <a:fillRect/>
          </a:stretch>
        </p:blipFill>
        <p:spPr>
          <a:xfrm>
            <a:off x="1349529" y="1158589"/>
            <a:ext cx="1803400" cy="723900"/>
          </a:xfrm>
          <a:prstGeom prst="rect">
            <a:avLst/>
          </a:prstGeom>
        </p:spPr>
      </p:pic>
      <p:sp>
        <p:nvSpPr>
          <p:cNvPr id="4" name="TextBox 3"/>
          <p:cNvSpPr txBox="1"/>
          <p:nvPr/>
        </p:nvSpPr>
        <p:spPr>
          <a:xfrm>
            <a:off x="1349529" y="2086023"/>
            <a:ext cx="1156086" cy="369332"/>
          </a:xfrm>
          <a:prstGeom prst="rect">
            <a:avLst/>
          </a:prstGeom>
          <a:noFill/>
        </p:spPr>
        <p:txBody>
          <a:bodyPr wrap="none" rtlCol="0">
            <a:spAutoFit/>
          </a:bodyPr>
          <a:lstStyle/>
          <a:p>
            <a:r>
              <a:rPr lang="en-US" dirty="0" smtClean="0"/>
              <a:t>Dopamine</a:t>
            </a:r>
            <a:endParaRPr lang="en-US" dirty="0"/>
          </a:p>
        </p:txBody>
      </p:sp>
      <p:pic>
        <p:nvPicPr>
          <p:cNvPr id="5" name="Picture 4"/>
          <p:cNvPicPr>
            <a:picLocks noChangeAspect="1"/>
          </p:cNvPicPr>
          <p:nvPr/>
        </p:nvPicPr>
        <p:blipFill>
          <a:blip r:embed="rId3"/>
          <a:stretch>
            <a:fillRect/>
          </a:stretch>
        </p:blipFill>
        <p:spPr>
          <a:xfrm>
            <a:off x="5061952" y="904589"/>
            <a:ext cx="1803400" cy="977900"/>
          </a:xfrm>
          <a:prstGeom prst="rect">
            <a:avLst/>
          </a:prstGeom>
        </p:spPr>
      </p:pic>
      <p:sp>
        <p:nvSpPr>
          <p:cNvPr id="6" name="TextBox 5"/>
          <p:cNvSpPr txBox="1"/>
          <p:nvPr/>
        </p:nvSpPr>
        <p:spPr>
          <a:xfrm>
            <a:off x="4693817" y="2086023"/>
            <a:ext cx="2539670" cy="369332"/>
          </a:xfrm>
          <a:prstGeom prst="rect">
            <a:avLst/>
          </a:prstGeom>
          <a:noFill/>
        </p:spPr>
        <p:txBody>
          <a:bodyPr wrap="none" rtlCol="0">
            <a:spAutoFit/>
          </a:bodyPr>
          <a:lstStyle/>
          <a:p>
            <a:r>
              <a:rPr lang="en-US" dirty="0" smtClean="0"/>
              <a:t>Epinephrine </a:t>
            </a:r>
            <a:r>
              <a:rPr lang="en-US" smtClean="0"/>
              <a:t>(Adrenaline)</a:t>
            </a:r>
            <a:endParaRPr lang="en-US"/>
          </a:p>
        </p:txBody>
      </p:sp>
      <p:sp>
        <p:nvSpPr>
          <p:cNvPr id="7" name="Right Arrow 6"/>
          <p:cNvSpPr/>
          <p:nvPr/>
        </p:nvSpPr>
        <p:spPr>
          <a:xfrm>
            <a:off x="3621505" y="1520539"/>
            <a:ext cx="782053" cy="19997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976937" y="682160"/>
            <a:ext cx="3597442" cy="2308324"/>
          </a:xfrm>
          <a:prstGeom prst="rect">
            <a:avLst/>
          </a:prstGeom>
          <a:noFill/>
        </p:spPr>
        <p:txBody>
          <a:bodyPr wrap="square" rtlCol="0">
            <a:spAutoFit/>
          </a:bodyPr>
          <a:lstStyle/>
          <a:p>
            <a:pPr marL="285750" indent="-285750">
              <a:buFont typeface="Arial" charset="0"/>
              <a:buChar char="•"/>
            </a:pPr>
            <a:r>
              <a:rPr lang="en-US" dirty="0" smtClean="0"/>
              <a:t>Epinephrine is also a close homolog of dopamine but it acts on a different types of receptors, so-called </a:t>
            </a:r>
            <a:r>
              <a:rPr lang="en-US" dirty="0" smtClean="0">
                <a:solidFill>
                  <a:srgbClr val="FF0000"/>
                </a:solidFill>
              </a:rPr>
              <a:t>adrenergic receptors.</a:t>
            </a:r>
          </a:p>
          <a:p>
            <a:pPr marL="285750" indent="-285750">
              <a:buFont typeface="Arial" charset="0"/>
              <a:buChar char="•"/>
            </a:pPr>
            <a:r>
              <a:rPr lang="en-US" dirty="0" err="1" smtClean="0"/>
              <a:t>Adrenoreceptors</a:t>
            </a:r>
            <a:r>
              <a:rPr lang="en-US" dirty="0" smtClean="0"/>
              <a:t> are important for blood pressure regulation, contraction and relaxation of smooth muscles.</a:t>
            </a:r>
            <a:endParaRPr lang="en-US" dirty="0"/>
          </a:p>
        </p:txBody>
      </p:sp>
      <p:pic>
        <p:nvPicPr>
          <p:cNvPr id="9" name="Picture 8"/>
          <p:cNvPicPr>
            <a:picLocks noChangeAspect="1"/>
          </p:cNvPicPr>
          <p:nvPr/>
        </p:nvPicPr>
        <p:blipFill>
          <a:blip r:embed="rId4"/>
          <a:stretch>
            <a:fillRect/>
          </a:stretch>
        </p:blipFill>
        <p:spPr>
          <a:xfrm>
            <a:off x="739929" y="3163637"/>
            <a:ext cx="3022600" cy="939800"/>
          </a:xfrm>
          <a:prstGeom prst="rect">
            <a:avLst/>
          </a:prstGeom>
        </p:spPr>
      </p:pic>
      <p:sp>
        <p:nvSpPr>
          <p:cNvPr id="10" name="TextBox 9"/>
          <p:cNvSpPr txBox="1"/>
          <p:nvPr/>
        </p:nvSpPr>
        <p:spPr>
          <a:xfrm>
            <a:off x="726196" y="4271210"/>
            <a:ext cx="2779672" cy="369332"/>
          </a:xfrm>
          <a:prstGeom prst="rect">
            <a:avLst/>
          </a:prstGeom>
          <a:noFill/>
        </p:spPr>
        <p:txBody>
          <a:bodyPr wrap="none" rtlCol="0">
            <a:spAutoFit/>
          </a:bodyPr>
          <a:lstStyle/>
          <a:p>
            <a:r>
              <a:rPr lang="en-US" dirty="0" smtClean="0"/>
              <a:t>Ephedrine </a:t>
            </a:r>
            <a:r>
              <a:rPr lang="en-US" smtClean="0"/>
              <a:t>(different plants</a:t>
            </a:r>
            <a:r>
              <a:rPr lang="en-US" dirty="0" smtClean="0"/>
              <a:t>)</a:t>
            </a:r>
            <a:endParaRPr lang="en-US" dirty="0"/>
          </a:p>
        </p:txBody>
      </p:sp>
      <p:pic>
        <p:nvPicPr>
          <p:cNvPr id="11" name="Picture 10"/>
          <p:cNvPicPr>
            <a:picLocks noChangeAspect="1"/>
          </p:cNvPicPr>
          <p:nvPr/>
        </p:nvPicPr>
        <p:blipFill>
          <a:blip r:embed="rId5"/>
          <a:stretch>
            <a:fillRect/>
          </a:stretch>
        </p:blipFill>
        <p:spPr>
          <a:xfrm>
            <a:off x="5094036" y="3633537"/>
            <a:ext cx="2095500" cy="927100"/>
          </a:xfrm>
          <a:prstGeom prst="rect">
            <a:avLst/>
          </a:prstGeom>
        </p:spPr>
      </p:pic>
      <p:sp>
        <p:nvSpPr>
          <p:cNvPr id="12" name="TextBox 11"/>
          <p:cNvSpPr txBox="1"/>
          <p:nvPr/>
        </p:nvSpPr>
        <p:spPr>
          <a:xfrm>
            <a:off x="5346699" y="4584700"/>
            <a:ext cx="1655966" cy="646331"/>
          </a:xfrm>
          <a:prstGeom prst="rect">
            <a:avLst/>
          </a:prstGeom>
          <a:noFill/>
        </p:spPr>
        <p:txBody>
          <a:bodyPr wrap="none" rtlCol="0">
            <a:spAutoFit/>
          </a:bodyPr>
          <a:lstStyle/>
          <a:p>
            <a:r>
              <a:rPr lang="en-US" dirty="0" smtClean="0"/>
              <a:t>Salbutamol</a:t>
            </a:r>
          </a:p>
          <a:p>
            <a:r>
              <a:rPr lang="en-US" dirty="0" smtClean="0"/>
              <a:t>(anti asthmatic)</a:t>
            </a:r>
            <a:endParaRPr lang="en-US" dirty="0"/>
          </a:p>
        </p:txBody>
      </p:sp>
      <p:pic>
        <p:nvPicPr>
          <p:cNvPr id="13" name="Picture 12"/>
          <p:cNvPicPr>
            <a:picLocks noChangeAspect="1"/>
          </p:cNvPicPr>
          <p:nvPr/>
        </p:nvPicPr>
        <p:blipFill>
          <a:blip r:embed="rId6"/>
          <a:stretch>
            <a:fillRect/>
          </a:stretch>
        </p:blipFill>
        <p:spPr>
          <a:xfrm>
            <a:off x="8387681" y="3546019"/>
            <a:ext cx="2298700" cy="990600"/>
          </a:xfrm>
          <a:prstGeom prst="rect">
            <a:avLst/>
          </a:prstGeom>
        </p:spPr>
      </p:pic>
      <p:sp>
        <p:nvSpPr>
          <p:cNvPr id="14" name="TextBox 13"/>
          <p:cNvSpPr txBox="1"/>
          <p:nvPr/>
        </p:nvSpPr>
        <p:spPr>
          <a:xfrm>
            <a:off x="8896631" y="4584700"/>
            <a:ext cx="1503873" cy="646331"/>
          </a:xfrm>
          <a:prstGeom prst="rect">
            <a:avLst/>
          </a:prstGeom>
          <a:noFill/>
        </p:spPr>
        <p:txBody>
          <a:bodyPr wrap="none" rtlCol="0">
            <a:spAutoFit/>
          </a:bodyPr>
          <a:lstStyle/>
          <a:p>
            <a:r>
              <a:rPr lang="en-US" dirty="0" smtClean="0"/>
              <a:t>Propranolol</a:t>
            </a:r>
          </a:p>
          <a:p>
            <a:r>
              <a:rPr lang="en-US" dirty="0" smtClean="0"/>
              <a:t>(beta-blocker)</a:t>
            </a:r>
            <a:endParaRPr lang="en-US" dirty="0"/>
          </a:p>
        </p:txBody>
      </p:sp>
      <p:sp>
        <p:nvSpPr>
          <p:cNvPr id="15" name="TextBox 14"/>
          <p:cNvSpPr txBox="1"/>
          <p:nvPr/>
        </p:nvSpPr>
        <p:spPr>
          <a:xfrm>
            <a:off x="5594684" y="5462337"/>
            <a:ext cx="903004" cy="369332"/>
          </a:xfrm>
          <a:prstGeom prst="rect">
            <a:avLst/>
          </a:prstGeom>
          <a:noFill/>
        </p:spPr>
        <p:txBody>
          <a:bodyPr wrap="none" rtlCol="0">
            <a:spAutoFit/>
          </a:bodyPr>
          <a:lstStyle/>
          <a:p>
            <a:r>
              <a:rPr lang="en-US" b="1" dirty="0" smtClean="0">
                <a:solidFill>
                  <a:srgbClr val="FF0000"/>
                </a:solidFill>
              </a:rPr>
              <a:t>Agonist</a:t>
            </a:r>
            <a:endParaRPr lang="en-US" b="1" dirty="0">
              <a:solidFill>
                <a:srgbClr val="FF0000"/>
              </a:solidFill>
            </a:endParaRPr>
          </a:p>
        </p:txBody>
      </p:sp>
      <p:sp>
        <p:nvSpPr>
          <p:cNvPr id="16" name="TextBox 15"/>
          <p:cNvSpPr txBox="1"/>
          <p:nvPr/>
        </p:nvSpPr>
        <p:spPr>
          <a:xfrm>
            <a:off x="9040419" y="5411460"/>
            <a:ext cx="1216295" cy="369332"/>
          </a:xfrm>
          <a:prstGeom prst="rect">
            <a:avLst/>
          </a:prstGeom>
          <a:noFill/>
        </p:spPr>
        <p:txBody>
          <a:bodyPr wrap="none" rtlCol="0">
            <a:spAutoFit/>
          </a:bodyPr>
          <a:lstStyle/>
          <a:p>
            <a:r>
              <a:rPr lang="en-US" b="1" smtClean="0">
                <a:solidFill>
                  <a:srgbClr val="FF0000"/>
                </a:solidFill>
              </a:rPr>
              <a:t>Antagonist</a:t>
            </a:r>
            <a:endParaRPr lang="en-US" b="1" dirty="0">
              <a:solidFill>
                <a:srgbClr val="FF0000"/>
              </a:solidFill>
            </a:endParaRPr>
          </a:p>
        </p:txBody>
      </p:sp>
      <p:sp>
        <p:nvSpPr>
          <p:cNvPr id="17" name="Date Placeholder 16"/>
          <p:cNvSpPr>
            <a:spLocks noGrp="1"/>
          </p:cNvSpPr>
          <p:nvPr>
            <p:ph type="dt" sz="half" idx="10"/>
          </p:nvPr>
        </p:nvSpPr>
        <p:spPr/>
        <p:txBody>
          <a:bodyPr/>
          <a:lstStyle/>
          <a:p>
            <a:r>
              <a:rPr lang="de-DE" smtClean="0"/>
              <a:t>Daniel Seeliger</a:t>
            </a:r>
            <a:endParaRPr lang="en-US"/>
          </a:p>
        </p:txBody>
      </p:sp>
      <p:sp>
        <p:nvSpPr>
          <p:cNvPr id="18" name="Footer Placeholder 17"/>
          <p:cNvSpPr>
            <a:spLocks noGrp="1"/>
          </p:cNvSpPr>
          <p:nvPr>
            <p:ph type="ftr" sz="quarter" idx="11"/>
          </p:nvPr>
        </p:nvSpPr>
        <p:spPr/>
        <p:txBody>
          <a:bodyPr/>
          <a:lstStyle/>
          <a:p>
            <a:r>
              <a:rPr lang="en-US" smtClean="0"/>
              <a:t>Principles of Drug Discovery - University of Ulm 2017</a:t>
            </a:r>
            <a:endParaRPr lang="en-US"/>
          </a:p>
        </p:txBody>
      </p:sp>
      <p:sp>
        <p:nvSpPr>
          <p:cNvPr id="19" name="Slide Number Placeholder 18"/>
          <p:cNvSpPr>
            <a:spLocks noGrp="1"/>
          </p:cNvSpPr>
          <p:nvPr>
            <p:ph type="sldNum" sz="quarter" idx="12"/>
          </p:nvPr>
        </p:nvSpPr>
        <p:spPr/>
        <p:txBody>
          <a:bodyPr/>
          <a:lstStyle/>
          <a:p>
            <a:fld id="{BADB8957-87FF-D546-AEBE-02511A1FE624}" type="slidenum">
              <a:rPr lang="en-US" smtClean="0"/>
              <a:t>9</a:t>
            </a:fld>
            <a:endParaRPr lang="en-US"/>
          </a:p>
        </p:txBody>
      </p:sp>
    </p:spTree>
    <p:extLst>
      <p:ext uri="{BB962C8B-B14F-4D97-AF65-F5344CB8AC3E}">
        <p14:creationId xmlns:p14="http://schemas.microsoft.com/office/powerpoint/2010/main" val="990376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P spid="10" grpId="0"/>
      <p:bldP spid="12" grpId="0"/>
      <p:bldP spid="14" grpId="0"/>
      <p:bldP spid="15" grpId="0"/>
      <p:bldP spid="1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15670</TotalTime>
  <Words>2539</Words>
  <Application>Microsoft Macintosh PowerPoint</Application>
  <PresentationFormat>Widescreen</PresentationFormat>
  <Paragraphs>418</Paragraphs>
  <Slides>45</Slides>
  <Notes>2</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55" baseType="lpstr">
      <vt:lpstr>BISansCond</vt:lpstr>
      <vt:lpstr>Calibri</vt:lpstr>
      <vt:lpstr>Calibri Light</vt:lpstr>
      <vt:lpstr>DejaVu Sans</vt:lpstr>
      <vt:lpstr>Liberation Serif</vt:lpstr>
      <vt:lpstr>Mangal</vt:lpstr>
      <vt:lpstr>Wingdings</vt:lpstr>
      <vt:lpstr>Arial</vt:lpstr>
      <vt:lpstr>Office Theme</vt:lpstr>
      <vt:lpstr>MarvinOLE</vt:lpstr>
      <vt:lpstr>Principles of Drug Discovery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Seeliger</dc:creator>
  <cp:lastModifiedBy>Daniel Seeliger</cp:lastModifiedBy>
  <cp:revision>110</cp:revision>
  <dcterms:created xsi:type="dcterms:W3CDTF">2017-02-28T14:43:06Z</dcterms:created>
  <dcterms:modified xsi:type="dcterms:W3CDTF">2017-06-19T20:23:39Z</dcterms:modified>
</cp:coreProperties>
</file>